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368" r:id="rId3"/>
    <p:sldId id="306" r:id="rId4"/>
    <p:sldId id="350" r:id="rId5"/>
    <p:sldId id="353" r:id="rId6"/>
    <p:sldId id="364" r:id="rId7"/>
    <p:sldId id="351" r:id="rId8"/>
    <p:sldId id="365" r:id="rId9"/>
    <p:sldId id="366" r:id="rId10"/>
    <p:sldId id="347" r:id="rId11"/>
    <p:sldId id="348" r:id="rId12"/>
    <p:sldId id="346" r:id="rId13"/>
    <p:sldId id="276" r:id="rId14"/>
    <p:sldId id="367" r:id="rId15"/>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6666"/>
    <a:srgbClr val="008080"/>
    <a:srgbClr val="612A8A"/>
    <a:srgbClr val="009999"/>
    <a:srgbClr val="CC66FF"/>
    <a:srgbClr val="9900FF"/>
    <a:srgbClr val="FFCCCC"/>
    <a:srgbClr val="CC00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7" autoAdjust="0"/>
    <p:restoredTop sz="94129" autoAdjust="0"/>
  </p:normalViewPr>
  <p:slideViewPr>
    <p:cSldViewPr snapToGrid="0">
      <p:cViewPr varScale="1">
        <p:scale>
          <a:sx n="68" d="100"/>
          <a:sy n="68" d="100"/>
        </p:scale>
        <p:origin x="82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4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0597A537-E3EF-4EE0-84DA-C535878FD725}" type="datetimeFigureOut">
              <a:rPr lang="en-US" smtClean="0"/>
              <a:t>2/21/2017</a:t>
            </a:fld>
            <a:endParaRPr lang="en-US"/>
          </a:p>
        </p:txBody>
      </p:sp>
      <p:sp>
        <p:nvSpPr>
          <p:cNvPr id="4" name="Footer Placeholder 3"/>
          <p:cNvSpPr>
            <a:spLocks noGrp="1"/>
          </p:cNvSpPr>
          <p:nvPr>
            <p:ph type="ftr" sz="quarter" idx="2"/>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08438" y="8893175"/>
            <a:ext cx="3067050" cy="469900"/>
          </a:xfrm>
          <a:prstGeom prst="rect">
            <a:avLst/>
          </a:prstGeom>
        </p:spPr>
        <p:txBody>
          <a:bodyPr vert="horz" lIns="91440" tIns="45720" rIns="91440" bIns="45720" rtlCol="0" anchor="b"/>
          <a:lstStyle>
            <a:lvl1pPr algn="r">
              <a:defRPr sz="1200"/>
            </a:lvl1pPr>
          </a:lstStyle>
          <a:p>
            <a:fld id="{AD128968-537D-4560-80B5-8B4546DAB1FB}" type="slidenum">
              <a:rPr lang="en-US" smtClean="0"/>
              <a:t>‹#›</a:t>
            </a:fld>
            <a:endParaRPr lang="en-US"/>
          </a:p>
        </p:txBody>
      </p:sp>
    </p:spTree>
    <p:extLst>
      <p:ext uri="{BB962C8B-B14F-4D97-AF65-F5344CB8AC3E}">
        <p14:creationId xmlns:p14="http://schemas.microsoft.com/office/powerpoint/2010/main" val="3585107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0D5FDB0F-EDBC-479F-8B0D-1DE2D7D347C1}" type="datetimeFigureOut">
              <a:rPr lang="en-US" smtClean="0"/>
              <a:t>2/21/2017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C4EA0CD4-C0C9-4A1D-8EB6-1A03A53FC790}" type="slidenum">
              <a:rPr lang="en-US" smtClean="0"/>
              <a:t>‹#›</a:t>
            </a:fld>
            <a:endParaRPr lang="en-US"/>
          </a:p>
        </p:txBody>
      </p:sp>
    </p:spTree>
    <p:extLst>
      <p:ext uri="{BB962C8B-B14F-4D97-AF65-F5344CB8AC3E}">
        <p14:creationId xmlns:p14="http://schemas.microsoft.com/office/powerpoint/2010/main" val="23632744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EA0CD4-C0C9-4A1D-8EB6-1A03A53FC790}" type="slidenum">
              <a:rPr lang="en-US" smtClean="0"/>
              <a:t>1</a:t>
            </a:fld>
            <a:endParaRPr lang="en-US"/>
          </a:p>
        </p:txBody>
      </p:sp>
    </p:spTree>
    <p:extLst>
      <p:ext uri="{BB962C8B-B14F-4D97-AF65-F5344CB8AC3E}">
        <p14:creationId xmlns:p14="http://schemas.microsoft.com/office/powerpoint/2010/main" val="245357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6CD48E-9467-4C4A-A7B3-8766255CC43E}" type="slidenum">
              <a:rPr lang="en-US" smtClean="0"/>
              <a:pPr fontAlgn="base">
                <a:spcBef>
                  <a:spcPct val="0"/>
                </a:spcBef>
                <a:spcAft>
                  <a:spcPct val="0"/>
                </a:spcAft>
                <a:defRPr/>
              </a:pPr>
              <a:t>2</a:t>
            </a:fld>
            <a:endParaRPr lang="en-US"/>
          </a:p>
        </p:txBody>
      </p:sp>
    </p:spTree>
    <p:extLst>
      <p:ext uri="{BB962C8B-B14F-4D97-AF65-F5344CB8AC3E}">
        <p14:creationId xmlns:p14="http://schemas.microsoft.com/office/powerpoint/2010/main" val="252277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9BF495-BE7E-4EFF-AFF3-CB49652EF52B}" type="slidenum">
              <a:rPr lang="en-US" smtClean="0"/>
              <a:pPr fontAlgn="base">
                <a:spcBef>
                  <a:spcPct val="0"/>
                </a:spcBef>
                <a:spcAft>
                  <a:spcPct val="0"/>
                </a:spcAft>
                <a:defRPr/>
              </a:pPr>
              <a:t>4</a:t>
            </a:fld>
            <a:endParaRPr lang="en-US"/>
          </a:p>
        </p:txBody>
      </p:sp>
    </p:spTree>
    <p:extLst>
      <p:ext uri="{BB962C8B-B14F-4D97-AF65-F5344CB8AC3E}">
        <p14:creationId xmlns:p14="http://schemas.microsoft.com/office/powerpoint/2010/main" val="3640809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A61E2D-EF40-4051-90D6-260169D04BD3}" type="slidenum">
              <a:rPr lang="en-US" smtClean="0"/>
              <a:pPr/>
              <a:t>8</a:t>
            </a:fld>
            <a:endParaRPr lang="en-US"/>
          </a:p>
        </p:txBody>
      </p:sp>
    </p:spTree>
    <p:extLst>
      <p:ext uri="{BB962C8B-B14F-4D97-AF65-F5344CB8AC3E}">
        <p14:creationId xmlns:p14="http://schemas.microsoft.com/office/powerpoint/2010/main" val="226163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14F479-6B3C-442E-87C7-7CE93B19B8E6}" type="slidenum">
              <a:rPr lang="en-US">
                <a:latin typeface="Calibri" panose="020F0502020204030204" pitchFamily="34" charset="0"/>
              </a:rPr>
              <a:pPr eaLnBrk="1" hangingPunct="1"/>
              <a:t>10</a:t>
            </a:fld>
            <a:endParaRPr lang="en-US">
              <a:latin typeface="Calibri" panose="020F0502020204030204" pitchFamily="34" charset="0"/>
            </a:endParaRPr>
          </a:p>
        </p:txBody>
      </p:sp>
    </p:spTree>
    <p:extLst>
      <p:ext uri="{BB962C8B-B14F-4D97-AF65-F5344CB8AC3E}">
        <p14:creationId xmlns:p14="http://schemas.microsoft.com/office/powerpoint/2010/main" val="268173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63233" indent="-293551" eaLnBrk="0" hangingPunct="0">
              <a:defRPr>
                <a:solidFill>
                  <a:schemeClr val="tx1"/>
                </a:solidFill>
                <a:latin typeface="Arial" panose="020B0604020202020204" pitchFamily="34" charset="0"/>
                <a:cs typeface="Arial" panose="020B0604020202020204" pitchFamily="34" charset="0"/>
              </a:defRPr>
            </a:lvl2pPr>
            <a:lvl3pPr marL="1174204" indent="-234841" eaLnBrk="0" hangingPunct="0">
              <a:defRPr>
                <a:solidFill>
                  <a:schemeClr val="tx1"/>
                </a:solidFill>
                <a:latin typeface="Arial" panose="020B0604020202020204" pitchFamily="34" charset="0"/>
                <a:cs typeface="Arial" panose="020B0604020202020204" pitchFamily="34" charset="0"/>
              </a:defRPr>
            </a:lvl3pPr>
            <a:lvl4pPr marL="1643885" indent="-234841" eaLnBrk="0" hangingPunct="0">
              <a:defRPr>
                <a:solidFill>
                  <a:schemeClr val="tx1"/>
                </a:solidFill>
                <a:latin typeface="Arial" panose="020B0604020202020204" pitchFamily="34" charset="0"/>
                <a:cs typeface="Arial" panose="020B0604020202020204" pitchFamily="34" charset="0"/>
              </a:defRPr>
            </a:lvl4pPr>
            <a:lvl5pPr marL="2113567" indent="-234841" eaLnBrk="0" hangingPunct="0">
              <a:defRPr>
                <a:solidFill>
                  <a:schemeClr val="tx1"/>
                </a:solidFill>
                <a:latin typeface="Arial" panose="020B0604020202020204" pitchFamily="34" charset="0"/>
                <a:cs typeface="Arial" panose="020B0604020202020204" pitchFamily="34" charset="0"/>
              </a:defRPr>
            </a:lvl5pPr>
            <a:lvl6pPr marL="2583249"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52930"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22612"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92293"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48BF3B-F5AF-4AC8-AEFC-526B1B232688}" type="slidenum">
              <a:rPr lang="en-US">
                <a:latin typeface="Calibri" panose="020F0502020204030204" pitchFamily="34" charset="0"/>
              </a:rPr>
              <a:pPr eaLnBrk="1" hangingPunct="1"/>
              <a:t>11</a:t>
            </a:fld>
            <a:endParaRPr lang="en-US">
              <a:latin typeface="Calibri" panose="020F0502020204030204" pitchFamily="34" charset="0"/>
            </a:endParaRPr>
          </a:p>
        </p:txBody>
      </p:sp>
    </p:spTree>
    <p:extLst>
      <p:ext uri="{BB962C8B-B14F-4D97-AF65-F5344CB8AC3E}">
        <p14:creationId xmlns:p14="http://schemas.microsoft.com/office/powerpoint/2010/main" val="1857518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27652" name="Slide Number Placeholder 3"/>
          <p:cNvSpPr>
            <a:spLocks noGrp="1"/>
          </p:cNvSpPr>
          <p:nvPr>
            <p:ph type="sldNum" sz="quarter" idx="5"/>
          </p:nvPr>
        </p:nvSpPr>
        <p:spPr bwMode="auto">
          <a:ln>
            <a:miter lim="800000"/>
            <a:headEnd/>
            <a:tailEnd/>
          </a:ln>
        </p:spPr>
        <p:txBody>
          <a:bodyPr/>
          <a:lstStyle/>
          <a:p>
            <a:pPr>
              <a:defRPr/>
            </a:pPr>
            <a:fld id="{43F02D6A-19CB-4C24-93C8-DB2AE21AA05F}" type="slidenum">
              <a:rPr lang="en-US" smtClean="0">
                <a:ea typeface="ＭＳ Ｐゴシック" pitchFamily="34" charset="-128"/>
              </a:rPr>
              <a:pPr>
                <a:defRPr/>
              </a:pPr>
              <a:t>12</a:t>
            </a:fld>
            <a:endParaRPr lang="en-US" dirty="0">
              <a:ea typeface="ＭＳ Ｐゴシック" pitchFamily="34" charset="-128"/>
            </a:endParaRPr>
          </a:p>
        </p:txBody>
      </p:sp>
    </p:spTree>
    <p:extLst>
      <p:ext uri="{BB962C8B-B14F-4D97-AF65-F5344CB8AC3E}">
        <p14:creationId xmlns:p14="http://schemas.microsoft.com/office/powerpoint/2010/main" val="924172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566FF-87FB-40A2-9125-4C575B63E16A}" type="slidenum">
              <a:rPr lang="en-US" smtClean="0"/>
              <a:pPr fontAlgn="base">
                <a:spcBef>
                  <a:spcPct val="0"/>
                </a:spcBef>
                <a:spcAft>
                  <a:spcPct val="0"/>
                </a:spcAft>
                <a:defRPr/>
              </a:pPr>
              <a:t>14</a:t>
            </a:fld>
            <a:endParaRPr lang="en-US"/>
          </a:p>
        </p:txBody>
      </p:sp>
    </p:spTree>
    <p:extLst>
      <p:ext uri="{BB962C8B-B14F-4D97-AF65-F5344CB8AC3E}">
        <p14:creationId xmlns:p14="http://schemas.microsoft.com/office/powerpoint/2010/main" val="345752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D53836-EACB-4696-AB2F-82927B6686C7}" type="datetime1">
              <a:rPr lang="en-US" smtClean="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127950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D8633A-F3BF-4232-83A7-DE6FCA504D98}" type="datetime1">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355653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CA2C42-0C33-434B-A3A9-FDA94069B397}" type="datetime1">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416776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700E5-D8E0-43C6-B1A0-568105710C87}" type="datetime1">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2</a:t>
            </a:r>
          </a:p>
        </p:txBody>
      </p:sp>
    </p:spTree>
    <p:extLst>
      <p:ext uri="{BB962C8B-B14F-4D97-AF65-F5344CB8AC3E}">
        <p14:creationId xmlns:p14="http://schemas.microsoft.com/office/powerpoint/2010/main" val="41330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2AEC0F-B646-494F-8F33-968403019A06}" type="datetime1">
              <a:rPr lang="en-US" smtClean="0"/>
              <a:t>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8494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50088A-3D66-4EAF-9CAA-5CACDF15F540}" type="datetime1">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243012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F95CB4-3AA2-4AE6-A015-0FC389FD21B8}" type="datetime1">
              <a:rPr lang="en-US" smtClean="0"/>
              <a:t>2/21/2017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274906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3D52EA-9B8A-490F-9ADD-40D0E1C0F2F6}" type="datetime1">
              <a:rPr lang="en-US" smtClean="0"/>
              <a:t>2/21/2017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17647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F707E-598E-48ED-B42B-D1336A5A70E1}" type="datetime1">
              <a:rPr lang="en-US" smtClean="0"/>
              <a:t>2/21/2017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3137717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B17D6-9E36-43D8-90A8-A2B965CA3C56}" type="datetime1">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87885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0E0AD5-32CB-4E45-BA15-C51FCB6E7856}" type="datetime1">
              <a:rPr lang="en-US" smtClean="0"/>
              <a:t>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135889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1D7ED-ACE1-4851-A86F-6BBB2427C0C6}" type="datetime1">
              <a:rPr lang="en-US" smtClean="0"/>
              <a:t>2/21/2017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1</a:t>
            </a:r>
          </a:p>
        </p:txBody>
      </p:sp>
    </p:spTree>
    <p:extLst>
      <p:ext uri="{BB962C8B-B14F-4D97-AF65-F5344CB8AC3E}">
        <p14:creationId xmlns:p14="http://schemas.microsoft.com/office/powerpoint/2010/main" val="2155247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cid:image006.jpg@01CFF854.65A7C9B0" TargetMode="External"/><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image" Target="../media/image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amazon.co.uk/Perfect-Presentation-Andrew-Leigh/dp/1844130207" TargetMode="External"/><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64268" y="5082529"/>
            <a:ext cx="9488836" cy="1326524"/>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defRPr/>
            </a:pPr>
            <a:r>
              <a:rPr lang="en-GB" sz="3200" b="1" dirty="0">
                <a:solidFill>
                  <a:schemeClr val="bg1">
                    <a:lumMod val="50000"/>
                  </a:schemeClr>
                </a:solidFill>
              </a:rPr>
              <a:t>An Expresso Session on ‘Being an engaging Facilitator’</a:t>
            </a:r>
          </a:p>
        </p:txBody>
      </p:sp>
      <p:pic>
        <p:nvPicPr>
          <p:cNvPr id="11" name="Picture 3" descr="C:\Users\Varun\Dropbox\Artwork For MLA India - Branding 2016\Swirl_Logos\Yellow_Mayleigh_HighRes_FINALMAS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9179" y="-606223"/>
            <a:ext cx="3207755" cy="320775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12" name="Picture 2" descr="http://www.acceleratingitsuccess.com/Portals/18/Images/uploads/2013/04/facilitator-featured-300x138.jpg"/>
          <p:cNvPicPr>
            <a:picLocks noChangeAspect="1" noChangeArrowheads="1"/>
          </p:cNvPicPr>
          <p:nvPr/>
        </p:nvPicPr>
        <p:blipFill>
          <a:blip r:embed="rId4" cstate="print"/>
          <a:srcRect/>
          <a:stretch>
            <a:fillRect/>
          </a:stretch>
        </p:blipFill>
        <p:spPr bwMode="auto">
          <a:xfrm>
            <a:off x="2419642" y="2094508"/>
            <a:ext cx="5434013" cy="2500313"/>
          </a:xfrm>
          <a:prstGeom prst="rect">
            <a:avLst/>
          </a:prstGeom>
          <a:noFill/>
          <a:ln w="9525">
            <a:noFill/>
            <a:miter lim="800000"/>
            <a:headEnd/>
            <a:tailEnd/>
          </a:ln>
        </p:spPr>
      </p:pic>
      <p:pic>
        <p:nvPicPr>
          <p:cNvPr id="13" name="Picture 4" descr="Description: thumbprint"/>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62198">
            <a:off x="7720305" y="1892896"/>
            <a:ext cx="2838450" cy="2901950"/>
          </a:xfrm>
          <a:prstGeom prst="rect">
            <a:avLst/>
          </a:prstGeom>
          <a:noFill/>
          <a:ln w="9525">
            <a:noFill/>
            <a:miter lim="800000"/>
            <a:headEnd/>
            <a:tailEnd/>
          </a:ln>
        </p:spPr>
      </p:pic>
    </p:spTree>
    <p:extLst>
      <p:ext uri="{BB962C8B-B14F-4D97-AF65-F5344CB8AC3E}">
        <p14:creationId xmlns:p14="http://schemas.microsoft.com/office/powerpoint/2010/main" val="2997852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p:cNvSpPr txBox="1">
            <a:spLocks noChangeArrowheads="1"/>
          </p:cNvSpPr>
          <p:nvPr/>
        </p:nvSpPr>
        <p:spPr bwMode="auto">
          <a:xfrm>
            <a:off x="222562" y="188927"/>
            <a:ext cx="6215063" cy="73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sz="3100" b="1" dirty="0">
                <a:solidFill>
                  <a:schemeClr val="tx2"/>
                </a:solidFill>
                <a:latin typeface="+mn-lt"/>
                <a:ea typeface="+mj-ea"/>
                <a:cs typeface="+mj-cs"/>
              </a:rPr>
              <a:t>Your Investment for the intervention</a:t>
            </a:r>
          </a:p>
        </p:txBody>
      </p:sp>
      <p:sp>
        <p:nvSpPr>
          <p:cNvPr id="8"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aphicFrame>
        <p:nvGraphicFramePr>
          <p:cNvPr id="5" name="Table 4"/>
          <p:cNvGraphicFramePr>
            <a:graphicFrameLocks noGrp="1"/>
          </p:cNvGraphicFramePr>
          <p:nvPr>
            <p:extLst>
              <p:ext uri="{D42A27DB-BD31-4B8C-83A1-F6EECF244321}">
                <p14:modId xmlns:p14="http://schemas.microsoft.com/office/powerpoint/2010/main" val="1202836542"/>
              </p:ext>
            </p:extLst>
          </p:nvPr>
        </p:nvGraphicFramePr>
        <p:xfrm>
          <a:off x="1790748" y="1690979"/>
          <a:ext cx="8854506" cy="1767533"/>
        </p:xfrm>
        <a:graphic>
          <a:graphicData uri="http://schemas.openxmlformats.org/drawingml/2006/table">
            <a:tbl>
              <a:tblPr>
                <a:tableStyleId>{616DA210-FB5B-4158-B5E0-FEB733F419BA}</a:tableStyleId>
              </a:tblPr>
              <a:tblGrid>
                <a:gridCol w="4196449">
                  <a:extLst>
                    <a:ext uri="{9D8B030D-6E8A-4147-A177-3AD203B41FA5}">
                      <a16:colId xmlns:a16="http://schemas.microsoft.com/office/drawing/2014/main" val="20000"/>
                    </a:ext>
                  </a:extLst>
                </a:gridCol>
                <a:gridCol w="2867573">
                  <a:extLst>
                    <a:ext uri="{9D8B030D-6E8A-4147-A177-3AD203B41FA5}">
                      <a16:colId xmlns:a16="http://schemas.microsoft.com/office/drawing/2014/main" val="20001"/>
                    </a:ext>
                  </a:extLst>
                </a:gridCol>
                <a:gridCol w="1790484">
                  <a:extLst>
                    <a:ext uri="{9D8B030D-6E8A-4147-A177-3AD203B41FA5}">
                      <a16:colId xmlns:a16="http://schemas.microsoft.com/office/drawing/2014/main" val="20002"/>
                    </a:ext>
                  </a:extLst>
                </a:gridCol>
              </a:tblGrid>
              <a:tr h="286371">
                <a:tc gridSpan="3">
                  <a:txBody>
                    <a:bodyPr/>
                    <a:lstStyle/>
                    <a:p>
                      <a:pPr algn="ctr" fontAlgn="t"/>
                      <a:r>
                        <a:rPr lang="en-US" sz="1600" b="1" u="sng" strike="noStrike" dirty="0">
                          <a:effectLst/>
                        </a:rPr>
                        <a:t>Delivery (for a batch of 16</a:t>
                      </a:r>
                      <a:r>
                        <a:rPr lang="en-US" sz="1600" b="1" u="sng" strike="noStrike" baseline="0" dirty="0">
                          <a:effectLst/>
                        </a:rPr>
                        <a:t> participants</a:t>
                      </a:r>
                      <a:r>
                        <a:rPr lang="en-US" sz="1600" b="1" u="sng" strike="noStrike" dirty="0">
                          <a:effectLst/>
                        </a:rPr>
                        <a:t>)</a:t>
                      </a:r>
                      <a:endParaRPr lang="en-US" sz="1600" b="1" i="0" u="sng"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86371">
                <a:tc>
                  <a:txBody>
                    <a:bodyPr/>
                    <a:lstStyle/>
                    <a:p>
                      <a:pPr algn="ctr" fontAlgn="t"/>
                      <a:r>
                        <a:rPr lang="en-US" sz="1400" b="1" u="sng" strike="noStrike">
                          <a:effectLst/>
                        </a:rPr>
                        <a:t>Activity </a:t>
                      </a:r>
                      <a:endParaRPr lang="en-US" sz="1400" b="1" i="0" u="sng"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400" b="1" u="sng" strike="noStrike">
                          <a:effectLst/>
                        </a:rPr>
                        <a:t>Investment</a:t>
                      </a:r>
                      <a:endParaRPr lang="en-US" sz="1400" b="1" i="0" u="sng"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600" u="none" strike="noStrike">
                          <a:effectLst/>
                        </a:rPr>
                        <a:t> </a:t>
                      </a:r>
                      <a:endParaRPr lang="en-US" sz="1600" b="0" i="0" u="none" strike="noStrike" dirty="0">
                        <a:solidFill>
                          <a:srgbClr val="000000"/>
                        </a:solidFill>
                        <a:effectLst/>
                        <a:latin typeface="Arial" panose="020B0604020202020204" pitchFamily="34" charset="0"/>
                      </a:endParaRPr>
                    </a:p>
                  </a:txBody>
                  <a:tcPr marL="8532" marR="8532" marT="8532" marB="0">
                    <a:solidFill>
                      <a:schemeClr val="accent1">
                        <a:lumMod val="20000"/>
                        <a:lumOff val="80000"/>
                      </a:schemeClr>
                    </a:solidFill>
                  </a:tcPr>
                </a:tc>
                <a:extLst>
                  <a:ext uri="{0D108BD9-81ED-4DB2-BD59-A6C34878D82A}">
                    <a16:rowId xmlns:a16="http://schemas.microsoft.com/office/drawing/2014/main" val="10003"/>
                  </a:ext>
                </a:extLst>
              </a:tr>
              <a:tr h="459302">
                <a:tc>
                  <a:txBody>
                    <a:bodyPr/>
                    <a:lstStyle/>
                    <a:p>
                      <a:pPr algn="just" fontAlgn="t"/>
                      <a:r>
                        <a:rPr lang="en-US" sz="1300" u="none" strike="noStrike" dirty="0">
                          <a:effectLst/>
                        </a:rPr>
                        <a:t>Professional Fee for delivery – Presenting with Presence Workshop</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l" fontAlgn="t"/>
                      <a:r>
                        <a:rPr lang="en-US" sz="1300" u="none" strike="noStrike" dirty="0">
                          <a:effectLst/>
                        </a:rPr>
                        <a:t>INR 40,000 Per half Day per consultant X </a:t>
                      </a:r>
                      <a:r>
                        <a:rPr lang="en-US" sz="1300" u="none" strike="noStrike" baseline="0" dirty="0">
                          <a:effectLst/>
                        </a:rPr>
                        <a:t> 1 Days X 1 Consultant 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300" u="none" strike="noStrike" dirty="0">
                          <a:effectLst/>
                        </a:rPr>
                        <a:t>INR 40,000/-</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extLst>
                  <a:ext uri="{0D108BD9-81ED-4DB2-BD59-A6C34878D82A}">
                    <a16:rowId xmlns:a16="http://schemas.microsoft.com/office/drawing/2014/main" val="10004"/>
                  </a:ext>
                </a:extLst>
              </a:tr>
              <a:tr h="234492">
                <a:tc>
                  <a:txBody>
                    <a:bodyPr/>
                    <a:lstStyle/>
                    <a:p>
                      <a:pPr algn="just" fontAlgn="t"/>
                      <a:r>
                        <a:rPr lang="en-US" sz="1300" b="0" i="0" u="none" strike="noStrike" dirty="0">
                          <a:solidFill>
                            <a:srgbClr val="000000"/>
                          </a:solidFill>
                          <a:effectLst/>
                          <a:latin typeface="Calibri" panose="020F0502020204030204" pitchFamily="34" charset="0"/>
                        </a:rPr>
                        <a:t>Learning</a:t>
                      </a:r>
                      <a:r>
                        <a:rPr lang="en-US" sz="1300" b="0" i="0" u="none" strike="noStrike" baseline="0" dirty="0">
                          <a:solidFill>
                            <a:srgbClr val="000000"/>
                          </a:solidFill>
                          <a:effectLst/>
                          <a:latin typeface="Calibri" panose="020F0502020204030204" pitchFamily="34" charset="0"/>
                        </a:rPr>
                        <a:t> Material, Folders, Perfect Presentation books and DO IT NOW cards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l" fontAlgn="t"/>
                      <a:r>
                        <a:rPr lang="en-US" sz="1300" b="0" i="0" u="none" strike="noStrike" dirty="0">
                          <a:solidFill>
                            <a:srgbClr val="000000"/>
                          </a:solidFill>
                          <a:effectLst/>
                          <a:latin typeface="Calibri" panose="020F0502020204030204" pitchFamily="34" charset="0"/>
                        </a:rPr>
                        <a:t>INR 800 X 16 (Charged</a:t>
                      </a:r>
                      <a:r>
                        <a:rPr lang="en-US" sz="1300" b="0" i="0" u="none" strike="noStrike" baseline="0" dirty="0">
                          <a:solidFill>
                            <a:srgbClr val="000000"/>
                          </a:solidFill>
                          <a:effectLst/>
                          <a:latin typeface="Calibri" panose="020F0502020204030204" pitchFamily="34" charset="0"/>
                        </a:rPr>
                        <a:t> on actuals)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300" b="0" i="0" u="none" strike="noStrike" dirty="0">
                          <a:solidFill>
                            <a:srgbClr val="000000"/>
                          </a:solidFill>
                          <a:effectLst/>
                          <a:latin typeface="Calibri" panose="020F0502020204030204" pitchFamily="34" charset="0"/>
                        </a:rPr>
                        <a:t>INR</a:t>
                      </a:r>
                      <a:r>
                        <a:rPr lang="en-US" sz="1300" b="0" i="0" u="none" strike="noStrike" baseline="0" dirty="0">
                          <a:solidFill>
                            <a:srgbClr val="000000"/>
                          </a:solidFill>
                          <a:effectLst/>
                          <a:latin typeface="Calibri" panose="020F0502020204030204" pitchFamily="34" charset="0"/>
                        </a:rPr>
                        <a:t> 12</a:t>
                      </a:r>
                      <a:r>
                        <a:rPr lang="en-US" sz="1300" b="0" i="0" u="none" strike="noStrike" dirty="0">
                          <a:solidFill>
                            <a:srgbClr val="000000"/>
                          </a:solidFill>
                          <a:effectLst/>
                          <a:latin typeface="Calibri" panose="020F0502020204030204" pitchFamily="34" charset="0"/>
                        </a:rPr>
                        <a:t>,800/-</a:t>
                      </a:r>
                    </a:p>
                  </a:txBody>
                  <a:tcPr marL="8532" marR="8532" marT="8532" marB="0">
                    <a:solidFill>
                      <a:schemeClr val="accent1">
                        <a:lumMod val="20000"/>
                        <a:lumOff val="80000"/>
                      </a:schemeClr>
                    </a:solidFill>
                  </a:tcPr>
                </a:tc>
                <a:extLst>
                  <a:ext uri="{0D108BD9-81ED-4DB2-BD59-A6C34878D82A}">
                    <a16:rowId xmlns:a16="http://schemas.microsoft.com/office/drawing/2014/main" val="10006"/>
                  </a:ext>
                </a:extLst>
              </a:tr>
              <a:tr h="330717">
                <a:tc gridSpan="2">
                  <a:txBody>
                    <a:bodyPr/>
                    <a:lstStyle/>
                    <a:p>
                      <a:pPr algn="ctr" fontAlgn="t"/>
                      <a:r>
                        <a:rPr lang="en-US" sz="1300" u="none" strike="noStrike" dirty="0">
                          <a:effectLst/>
                        </a:rPr>
                        <a:t>Total Investment covering 16Participants</a:t>
                      </a:r>
                      <a:endParaRPr lang="en-US" sz="1600" b="0" i="0" u="none" strike="noStrike" dirty="0">
                        <a:solidFill>
                          <a:srgbClr val="000000"/>
                        </a:solidFill>
                        <a:effectLst/>
                        <a:latin typeface="Arial" panose="020B0604020202020204" pitchFamily="34" charset="0"/>
                      </a:endParaRPr>
                    </a:p>
                  </a:txBody>
                  <a:tcPr marL="8532" marR="8532" marT="8532" marB="0">
                    <a:solidFill>
                      <a:srgbClr val="92D050"/>
                    </a:solidFill>
                  </a:tcPr>
                </a:tc>
                <a:tc hMerge="1">
                  <a:txBody>
                    <a:bodyPr/>
                    <a:lstStyle/>
                    <a:p>
                      <a:pPr algn="just" fontAlgn="b"/>
                      <a:endParaRPr lang="en-US" sz="1600" b="0" i="0" u="none" strike="noStrike" dirty="0">
                        <a:solidFill>
                          <a:srgbClr val="000000"/>
                        </a:solidFill>
                        <a:effectLst/>
                        <a:latin typeface="Arial" panose="020B0604020202020204" pitchFamily="34" charset="0"/>
                      </a:endParaRPr>
                    </a:p>
                  </a:txBody>
                  <a:tcPr marL="8532" marR="8532" marT="8532" marB="0" anchor="b">
                    <a:solidFill>
                      <a:srgbClr val="92D050"/>
                    </a:solidFill>
                  </a:tcPr>
                </a:tc>
                <a:tc>
                  <a:txBody>
                    <a:bodyPr/>
                    <a:lstStyle/>
                    <a:p>
                      <a:pPr algn="just" fontAlgn="t"/>
                      <a:r>
                        <a:rPr lang="en-US" sz="1300" u="none" strike="noStrike" dirty="0">
                          <a:effectLst/>
                        </a:rPr>
                        <a:t>INR 52,800/-</a:t>
                      </a:r>
                    </a:p>
                  </a:txBody>
                  <a:tcPr marL="8532" marR="8532" marT="8532" marB="0">
                    <a:solidFill>
                      <a:srgbClr val="92D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70318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1905000" y="990601"/>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endParaRPr lang="en-US" altLang="en-US" sz="1800">
              <a:latin typeface="Arial" panose="020B0604020202020204" pitchFamily="34" charset="0"/>
            </a:endParaRPr>
          </a:p>
        </p:txBody>
      </p:sp>
      <p:sp>
        <p:nvSpPr>
          <p:cNvPr id="6" name="Rectangle 2"/>
          <p:cNvSpPr>
            <a:spLocks noChangeArrowheads="1"/>
          </p:cNvSpPr>
          <p:nvPr/>
        </p:nvSpPr>
        <p:spPr bwMode="auto">
          <a:xfrm>
            <a:off x="721217" y="773551"/>
            <a:ext cx="10547797" cy="5028327"/>
          </a:xfrm>
          <a:prstGeom prst="roundRect">
            <a:avLst/>
          </a:prstGeom>
          <a:solidFill>
            <a:schemeClr val="bg1"/>
          </a:solidFill>
          <a:ln w="9525">
            <a:solidFill>
              <a:schemeClr val="bg1">
                <a:lumMod val="75000"/>
              </a:schemeClr>
            </a:solidFill>
            <a:miter lim="800000"/>
            <a:headEnd/>
            <a:tailEnd/>
          </a:ln>
          <a:effectLst/>
        </p:spPr>
        <p:txBody>
          <a:bodyPr wrap="square" anchor="ctr">
            <a:spAutoFit/>
          </a:bodyPr>
          <a:lstStyle/>
          <a:p>
            <a:pPr>
              <a:buFont typeface="Wingdings" pitchFamily="2" charset="2"/>
              <a:buChar char="v"/>
              <a:defRPr/>
            </a:pPr>
            <a:endParaRPr lang="en-US" sz="1400" b="1" dirty="0"/>
          </a:p>
          <a:p>
            <a:pPr>
              <a:defRPr/>
            </a:pPr>
            <a:r>
              <a:rPr lang="en-US" sz="2800" b="1" dirty="0">
                <a:solidFill>
                  <a:srgbClr val="F79646"/>
                </a:solidFill>
                <a:ea typeface="Times New Roman" pitchFamily="18" charset="0"/>
              </a:rPr>
              <a:t>Commercial Terms &amp; Conditions</a:t>
            </a:r>
          </a:p>
          <a:p>
            <a:pPr>
              <a:defRPr/>
            </a:pPr>
            <a:endParaRPr lang="en-US" b="1" dirty="0"/>
          </a:p>
          <a:p>
            <a:pPr marL="266700" indent="-266700">
              <a:spcAft>
                <a:spcPts val="200"/>
              </a:spcAft>
              <a:buFont typeface="Wingdings" pitchFamily="2" charset="2"/>
              <a:buChar char="v"/>
              <a:defRPr/>
            </a:pPr>
            <a:r>
              <a:rPr lang="en-US" b="1" dirty="0">
                <a:solidFill>
                  <a:schemeClr val="accent5">
                    <a:lumMod val="50000"/>
                  </a:schemeClr>
                </a:solidFill>
              </a:rPr>
              <a:t>Client is responsible for providing venue, conference facilities, AV equipment.</a:t>
            </a:r>
          </a:p>
          <a:p>
            <a:pPr marL="266700" indent="-266700">
              <a:spcAft>
                <a:spcPts val="200"/>
              </a:spcAft>
              <a:buFont typeface="Wingdings" pitchFamily="2" charset="2"/>
              <a:buChar char="v"/>
              <a:defRPr/>
            </a:pPr>
            <a:r>
              <a:rPr lang="en-US" b="1" dirty="0">
                <a:solidFill>
                  <a:schemeClr val="accent5">
                    <a:lumMod val="50000"/>
                  </a:schemeClr>
                </a:solidFill>
              </a:rPr>
              <a:t>Travel outside Delhi NCR - Air, stay &amp; airport/ venue cab transfers to be taken care by the client. </a:t>
            </a:r>
          </a:p>
          <a:p>
            <a:pPr marL="266700" indent="-266700">
              <a:spcAft>
                <a:spcPts val="200"/>
              </a:spcAft>
              <a:buFont typeface="Wingdings" pitchFamily="2" charset="2"/>
              <a:buChar char="v"/>
              <a:defRPr/>
            </a:pPr>
            <a:r>
              <a:rPr lang="en-US" b="1" dirty="0">
                <a:solidFill>
                  <a:schemeClr val="accent5">
                    <a:lumMod val="50000"/>
                  </a:schemeClr>
                </a:solidFill>
              </a:rPr>
              <a:t>Travel inside Delhi NCR - at </a:t>
            </a:r>
            <a:r>
              <a:rPr lang="en-US" b="1" dirty="0" err="1">
                <a:solidFill>
                  <a:schemeClr val="accent5">
                    <a:lumMod val="50000"/>
                  </a:schemeClr>
                </a:solidFill>
              </a:rPr>
              <a:t>Rs</a:t>
            </a:r>
            <a:r>
              <a:rPr lang="en-US" b="1" dirty="0">
                <a:solidFill>
                  <a:schemeClr val="accent5">
                    <a:lumMod val="50000"/>
                  </a:schemeClr>
                </a:solidFill>
              </a:rPr>
              <a:t>. 12.00 Per Km.</a:t>
            </a:r>
          </a:p>
          <a:p>
            <a:pPr marL="266700" indent="-266700">
              <a:spcAft>
                <a:spcPts val="200"/>
              </a:spcAft>
              <a:buFont typeface="Wingdings" pitchFamily="2" charset="2"/>
              <a:buChar char="v"/>
              <a:defRPr/>
            </a:pPr>
            <a:r>
              <a:rPr lang="en-US" b="1" dirty="0">
                <a:solidFill>
                  <a:schemeClr val="accent5">
                    <a:lumMod val="50000"/>
                  </a:schemeClr>
                </a:solidFill>
              </a:rPr>
              <a:t>Not inclusive of applicable taxes (service tax @ 15.00%). </a:t>
            </a:r>
          </a:p>
          <a:p>
            <a:pPr marL="266700" indent="-266700">
              <a:spcAft>
                <a:spcPts val="200"/>
              </a:spcAft>
              <a:buFont typeface="Wingdings" pitchFamily="2" charset="2"/>
              <a:buChar char="v"/>
              <a:defRPr/>
            </a:pPr>
            <a:r>
              <a:rPr lang="en-US" b="1" dirty="0">
                <a:solidFill>
                  <a:schemeClr val="accent5">
                    <a:lumMod val="50000"/>
                  </a:schemeClr>
                </a:solidFill>
              </a:rPr>
              <a:t>A commercial contract will be signed before the execution of the project. </a:t>
            </a:r>
          </a:p>
          <a:p>
            <a:pPr marL="266700" indent="-266700">
              <a:spcAft>
                <a:spcPts val="200"/>
              </a:spcAft>
              <a:buFont typeface="Wingdings" pitchFamily="2" charset="2"/>
              <a:buChar char="v"/>
              <a:defRPr/>
            </a:pPr>
            <a:r>
              <a:rPr lang="en-US" b="1" dirty="0">
                <a:solidFill>
                  <a:schemeClr val="accent5">
                    <a:lumMod val="50000"/>
                  </a:schemeClr>
                </a:solidFill>
              </a:rPr>
              <a:t>50% of cancellation fee will be charged on any cancellation or postponements that occur within 3 to 20 working days of the confirmed date of delivery. </a:t>
            </a:r>
          </a:p>
          <a:p>
            <a:pPr marL="266700" indent="-266700">
              <a:spcAft>
                <a:spcPts val="200"/>
              </a:spcAft>
              <a:buFont typeface="Wingdings" pitchFamily="2" charset="2"/>
              <a:buChar char="v"/>
              <a:defRPr/>
            </a:pPr>
            <a:r>
              <a:rPr lang="en-US" b="1" dirty="0">
                <a:solidFill>
                  <a:schemeClr val="accent5">
                    <a:lumMod val="50000"/>
                  </a:schemeClr>
                </a:solidFill>
              </a:rPr>
              <a:t>100% of cancellation fee will be charged on any cancellation or postponements that occur within 0 to 2 working days of the confirmed date of delivery.</a:t>
            </a:r>
          </a:p>
          <a:p>
            <a:pPr marL="266700" indent="-266700">
              <a:spcAft>
                <a:spcPts val="200"/>
              </a:spcAft>
              <a:buFont typeface="Wingdings" pitchFamily="2" charset="2"/>
              <a:buChar char="v"/>
              <a:defRPr/>
            </a:pPr>
            <a:r>
              <a:rPr lang="en-US" b="1" dirty="0">
                <a:solidFill>
                  <a:schemeClr val="accent5">
                    <a:lumMod val="50000"/>
                  </a:schemeClr>
                </a:solidFill>
              </a:rPr>
              <a:t>The above commercials are valid till the 31</a:t>
            </a:r>
            <a:r>
              <a:rPr lang="en-US" b="1" baseline="30000" dirty="0">
                <a:solidFill>
                  <a:schemeClr val="accent5">
                    <a:lumMod val="50000"/>
                  </a:schemeClr>
                </a:solidFill>
              </a:rPr>
              <a:t>st</a:t>
            </a:r>
            <a:r>
              <a:rPr lang="en-US" b="1" dirty="0">
                <a:solidFill>
                  <a:schemeClr val="accent5">
                    <a:lumMod val="50000"/>
                  </a:schemeClr>
                </a:solidFill>
              </a:rPr>
              <a:t> March, 2017</a:t>
            </a:r>
          </a:p>
          <a:p>
            <a:pPr marL="266700" indent="-266700">
              <a:spcAft>
                <a:spcPts val="200"/>
              </a:spcAft>
              <a:buFont typeface="Wingdings" pitchFamily="2" charset="2"/>
              <a:buChar char="v"/>
              <a:defRPr/>
            </a:pPr>
            <a:r>
              <a:rPr lang="en-US" b="1" dirty="0">
                <a:solidFill>
                  <a:schemeClr val="accent5">
                    <a:lumMod val="50000"/>
                  </a:schemeClr>
                </a:solidFill>
              </a:rPr>
              <a:t>Contracts, legal &amp; accounting paperwork (including billing &amp; payments) will be in the name of “Life Strategies </a:t>
            </a:r>
            <a:r>
              <a:rPr lang="en-US" b="1" dirty="0" err="1">
                <a:solidFill>
                  <a:schemeClr val="accent5">
                    <a:lumMod val="50000"/>
                  </a:schemeClr>
                </a:solidFill>
              </a:rPr>
              <a:t>Humancare</a:t>
            </a:r>
            <a:r>
              <a:rPr lang="en-US" b="1" dirty="0">
                <a:solidFill>
                  <a:schemeClr val="accent5">
                    <a:lumMod val="50000"/>
                  </a:schemeClr>
                </a:solidFill>
              </a:rPr>
              <a:t> Pvt. Ltd.”  </a:t>
            </a:r>
          </a:p>
        </p:txBody>
      </p:sp>
      <p:sp>
        <p:nvSpPr>
          <p:cNvPr id="4" name="Rounded Rectangle 3"/>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Tree>
    <p:extLst>
      <p:ext uri="{BB962C8B-B14F-4D97-AF65-F5344CB8AC3E}">
        <p14:creationId xmlns:p14="http://schemas.microsoft.com/office/powerpoint/2010/main" val="162879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http://truelightworshipcenter.com/next_steps/images/next_ste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671285"/>
            <a:ext cx="5472608" cy="273630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363" name="Rectangle 2"/>
          <p:cNvSpPr>
            <a:spLocks noChangeArrowheads="1"/>
          </p:cNvSpPr>
          <p:nvPr/>
        </p:nvSpPr>
        <p:spPr bwMode="auto">
          <a:xfrm>
            <a:off x="420914" y="1016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100" b="1" dirty="0">
                <a:solidFill>
                  <a:schemeClr val="tx2"/>
                </a:solidFill>
                <a:latin typeface="+mn-lt"/>
                <a:ea typeface="+mj-ea"/>
                <a:cs typeface="+mj-cs"/>
              </a:rPr>
              <a:t>Next Steps</a:t>
            </a:r>
          </a:p>
        </p:txBody>
      </p:sp>
      <p:sp>
        <p:nvSpPr>
          <p:cNvPr id="9" name="Rounded Rectangle 8"/>
          <p:cNvSpPr/>
          <p:nvPr/>
        </p:nvSpPr>
        <p:spPr>
          <a:xfrm>
            <a:off x="1655618" y="3810000"/>
            <a:ext cx="8838211" cy="129657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p:nvPr/>
        </p:nvSpPr>
        <p:spPr>
          <a:xfrm>
            <a:off x="1708604" y="4034657"/>
            <a:ext cx="8785225" cy="892552"/>
          </a:xfrm>
          <a:prstGeom prst="rect">
            <a:avLst/>
          </a:prstGeom>
          <a:noFill/>
        </p:spPr>
        <p:txBody>
          <a:bodyPr>
            <a:spAutoFit/>
          </a:bodyPr>
          <a:lstStyle/>
          <a:p>
            <a:pPr marL="285750" indent="-285750" algn="just">
              <a:buFont typeface="Arial" panose="020B0604020202020204" pitchFamily="34" charset="0"/>
              <a:buChar char="•"/>
              <a:defRPr/>
            </a:pPr>
            <a:r>
              <a:rPr lang="en-US" b="1" dirty="0">
                <a:solidFill>
                  <a:schemeClr val="accent5">
                    <a:lumMod val="50000"/>
                  </a:schemeClr>
                </a:solidFill>
              </a:rPr>
              <a:t>Contract and PO: </a:t>
            </a:r>
            <a:r>
              <a:rPr lang="en-US" sz="1600" dirty="0">
                <a:solidFill>
                  <a:schemeClr val="accent5">
                    <a:lumMod val="50000"/>
                  </a:schemeClr>
                </a:solidFill>
              </a:rPr>
              <a:t>Given this workshop is in March, please expedite the PO creation.</a:t>
            </a:r>
          </a:p>
          <a:p>
            <a:pPr marL="285750" indent="-285750" algn="just">
              <a:buFont typeface="Arial" panose="020B0604020202020204" pitchFamily="34" charset="0"/>
              <a:buChar char="•"/>
              <a:defRPr/>
            </a:pPr>
            <a:r>
              <a:rPr lang="en-US" b="1" dirty="0">
                <a:solidFill>
                  <a:schemeClr val="accent5">
                    <a:lumMod val="50000"/>
                  </a:schemeClr>
                </a:solidFill>
              </a:rPr>
              <a:t>Book: </a:t>
            </a:r>
            <a:r>
              <a:rPr lang="en-US" sz="1600" dirty="0">
                <a:solidFill>
                  <a:schemeClr val="accent5">
                    <a:lumMod val="50000"/>
                  </a:schemeClr>
                </a:solidFill>
              </a:rPr>
              <a:t>Once we receive the PO, we will book the dates and ensure we have the consultants available for you</a:t>
            </a:r>
          </a:p>
        </p:txBody>
      </p:sp>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12</a:t>
            </a:fld>
            <a:endParaRPr lang="en-US"/>
          </a:p>
        </p:txBody>
      </p:sp>
      <p:sp>
        <p:nvSpPr>
          <p:cNvPr id="13" name="Rounded Rectangle 3"/>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13</a:t>
            </a:r>
            <a:endParaRPr lang="en-US" dirty="0">
              <a:solidFill>
                <a:schemeClr val="tx1"/>
              </a:solidFill>
            </a:endParaRPr>
          </a:p>
        </p:txBody>
      </p:sp>
    </p:spTree>
    <p:extLst>
      <p:ext uri="{BB962C8B-B14F-4D97-AF65-F5344CB8AC3E}">
        <p14:creationId xmlns:p14="http://schemas.microsoft.com/office/powerpoint/2010/main" val="367502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Documents and Settings\a\My Documents\1 life strategies\Images\Gsk Sonepat\13.jpg"/>
          <p:cNvPicPr>
            <a:picLocks noChangeAspect="1" noChangeArrowheads="1"/>
          </p:cNvPicPr>
          <p:nvPr/>
        </p:nvPicPr>
        <p:blipFill>
          <a:blip r:embed="rId2" cstate="print"/>
          <a:srcRect/>
          <a:stretch>
            <a:fillRect/>
          </a:stretch>
        </p:blipFill>
        <p:spPr bwMode="auto">
          <a:xfrm>
            <a:off x="1524000" y="3048000"/>
            <a:ext cx="3048000" cy="2286000"/>
          </a:xfrm>
          <a:prstGeom prst="rect">
            <a:avLst/>
          </a:prstGeom>
          <a:noFill/>
          <a:ln w="9525">
            <a:noFill/>
            <a:miter lim="800000"/>
            <a:headEnd/>
            <a:tailEnd/>
          </a:ln>
        </p:spPr>
      </p:pic>
      <p:pic>
        <p:nvPicPr>
          <p:cNvPr id="25603" name="Picture 5" descr="C:\Documents and Settings\a\My Documents\1 life strategies\Images\Formulaone\DSC00259.JPG"/>
          <p:cNvPicPr>
            <a:picLocks noChangeAspect="1" noChangeArrowheads="1"/>
          </p:cNvPicPr>
          <p:nvPr/>
        </p:nvPicPr>
        <p:blipFill>
          <a:blip r:embed="rId3" cstate="print"/>
          <a:srcRect/>
          <a:stretch>
            <a:fillRect/>
          </a:stretch>
        </p:blipFill>
        <p:spPr bwMode="auto">
          <a:xfrm>
            <a:off x="1524000" y="1676400"/>
            <a:ext cx="3048000" cy="1841500"/>
          </a:xfrm>
          <a:prstGeom prst="rect">
            <a:avLst/>
          </a:prstGeom>
          <a:noFill/>
          <a:ln w="9525">
            <a:noFill/>
            <a:miter lim="800000"/>
            <a:headEnd/>
            <a:tailEnd/>
          </a:ln>
        </p:spPr>
      </p:pic>
      <p:pic>
        <p:nvPicPr>
          <p:cNvPr id="25604" name="Picture 8" descr="E:\Marketing\Maynard Leigh\Website Content editing\Images\for MLA web,borchure,all about us\DSCN2534.JPG"/>
          <p:cNvPicPr>
            <a:picLocks noChangeAspect="1" noChangeArrowheads="1"/>
          </p:cNvPicPr>
          <p:nvPr/>
        </p:nvPicPr>
        <p:blipFill>
          <a:blip r:embed="rId4" cstate="print"/>
          <a:srcRect/>
          <a:stretch>
            <a:fillRect/>
          </a:stretch>
        </p:blipFill>
        <p:spPr bwMode="auto">
          <a:xfrm>
            <a:off x="1524000" y="0"/>
            <a:ext cx="3048000" cy="2095500"/>
          </a:xfrm>
          <a:prstGeom prst="rect">
            <a:avLst/>
          </a:prstGeom>
          <a:noFill/>
          <a:ln w="9525">
            <a:noFill/>
            <a:miter lim="800000"/>
            <a:headEnd/>
            <a:tailEnd/>
          </a:ln>
        </p:spPr>
      </p:pic>
      <p:pic>
        <p:nvPicPr>
          <p:cNvPr id="25605" name="Picture 5" descr="D:\Training Videos &amp; Pictures\Alcetel lucent\DSC01948.JPG"/>
          <p:cNvPicPr>
            <a:picLocks noChangeAspect="1" noChangeArrowheads="1"/>
          </p:cNvPicPr>
          <p:nvPr/>
        </p:nvPicPr>
        <p:blipFill>
          <a:blip r:embed="rId5" cstate="print"/>
          <a:srcRect/>
          <a:stretch>
            <a:fillRect/>
          </a:stretch>
        </p:blipFill>
        <p:spPr bwMode="auto">
          <a:xfrm>
            <a:off x="1524000" y="5143500"/>
            <a:ext cx="3048000" cy="1714500"/>
          </a:xfrm>
          <a:prstGeom prst="rect">
            <a:avLst/>
          </a:prstGeom>
          <a:noFill/>
          <a:ln w="9525">
            <a:noFill/>
            <a:miter lim="800000"/>
            <a:headEnd/>
            <a:tailEnd/>
          </a:ln>
        </p:spPr>
      </p:pic>
      <p:pic>
        <p:nvPicPr>
          <p:cNvPr id="25606" name="Picture 3" descr="C:\Documents and Settings\a\My Documents\1 life strategies\Images\Rediffusion\DSCN0272.JPG"/>
          <p:cNvPicPr>
            <a:picLocks noChangeAspect="1" noChangeArrowheads="1"/>
          </p:cNvPicPr>
          <p:nvPr/>
        </p:nvPicPr>
        <p:blipFill>
          <a:blip r:embed="rId6" cstate="print"/>
          <a:srcRect/>
          <a:stretch>
            <a:fillRect/>
          </a:stretch>
        </p:blipFill>
        <p:spPr bwMode="auto">
          <a:xfrm>
            <a:off x="4572000" y="0"/>
            <a:ext cx="3124200" cy="2362200"/>
          </a:xfrm>
          <a:prstGeom prst="rect">
            <a:avLst/>
          </a:prstGeom>
          <a:noFill/>
          <a:ln w="9525">
            <a:noFill/>
            <a:miter lim="800000"/>
            <a:headEnd/>
            <a:tailEnd/>
          </a:ln>
        </p:spPr>
      </p:pic>
      <p:pic>
        <p:nvPicPr>
          <p:cNvPr id="25607" name="Picture 3" descr="D:\1\Mydocs in D\1 life strategies\Images\for MLA web,borchure,all about us\DSC01776.JPG"/>
          <p:cNvPicPr>
            <a:picLocks noChangeAspect="1" noChangeArrowheads="1"/>
          </p:cNvPicPr>
          <p:nvPr/>
        </p:nvPicPr>
        <p:blipFill>
          <a:blip r:embed="rId7" cstate="print"/>
          <a:srcRect/>
          <a:stretch>
            <a:fillRect/>
          </a:stretch>
        </p:blipFill>
        <p:spPr bwMode="auto">
          <a:xfrm>
            <a:off x="7518400" y="0"/>
            <a:ext cx="3149600" cy="2133600"/>
          </a:xfrm>
          <a:prstGeom prst="rect">
            <a:avLst/>
          </a:prstGeom>
          <a:noFill/>
          <a:ln w="9525">
            <a:noFill/>
            <a:miter lim="800000"/>
            <a:headEnd/>
            <a:tailEnd/>
          </a:ln>
        </p:spPr>
      </p:pic>
      <p:pic>
        <p:nvPicPr>
          <p:cNvPr id="25608" name="Picture 2" descr="D:\1\Mydocs in D\1 life strategies\Images\for MLA web,borchure,all about us\DSC01945.JPG"/>
          <p:cNvPicPr>
            <a:picLocks noChangeAspect="1" noChangeArrowheads="1"/>
          </p:cNvPicPr>
          <p:nvPr/>
        </p:nvPicPr>
        <p:blipFill>
          <a:blip r:embed="rId8" cstate="print"/>
          <a:srcRect/>
          <a:stretch>
            <a:fillRect/>
          </a:stretch>
        </p:blipFill>
        <p:spPr bwMode="auto">
          <a:xfrm>
            <a:off x="7467600" y="2057401"/>
            <a:ext cx="3200400" cy="1808163"/>
          </a:xfrm>
          <a:prstGeom prst="rect">
            <a:avLst/>
          </a:prstGeom>
          <a:noFill/>
          <a:ln w="9525">
            <a:noFill/>
            <a:miter lim="800000"/>
            <a:headEnd/>
            <a:tailEnd/>
          </a:ln>
        </p:spPr>
      </p:pic>
      <p:pic>
        <p:nvPicPr>
          <p:cNvPr id="25609" name="Picture 5" descr="C:\Documents and Settings\a\My Documents\1 life strategies\Images\Gsk Sonepat\5.jpg"/>
          <p:cNvPicPr>
            <a:picLocks noChangeAspect="1" noChangeArrowheads="1"/>
          </p:cNvPicPr>
          <p:nvPr/>
        </p:nvPicPr>
        <p:blipFill>
          <a:blip r:embed="rId9" cstate="print"/>
          <a:srcRect/>
          <a:stretch>
            <a:fillRect/>
          </a:stretch>
        </p:blipFill>
        <p:spPr bwMode="auto">
          <a:xfrm>
            <a:off x="7467600" y="4724400"/>
            <a:ext cx="3200400" cy="2133600"/>
          </a:xfrm>
          <a:prstGeom prst="rect">
            <a:avLst/>
          </a:prstGeom>
          <a:noFill/>
          <a:ln w="9525">
            <a:noFill/>
            <a:miter lim="800000"/>
            <a:headEnd/>
            <a:tailEnd/>
          </a:ln>
        </p:spPr>
      </p:pic>
      <p:pic>
        <p:nvPicPr>
          <p:cNvPr id="25610" name="Picture 4" descr="C:\Documents and Settings\a\My Documents\1 life strategies\Images\Autodesk Team Building\3.jpg"/>
          <p:cNvPicPr>
            <a:picLocks noChangeAspect="1" noChangeArrowheads="1"/>
          </p:cNvPicPr>
          <p:nvPr/>
        </p:nvPicPr>
        <p:blipFill>
          <a:blip r:embed="rId10" cstate="print"/>
          <a:srcRect/>
          <a:stretch>
            <a:fillRect/>
          </a:stretch>
        </p:blipFill>
        <p:spPr bwMode="auto">
          <a:xfrm>
            <a:off x="4572000" y="4587876"/>
            <a:ext cx="2895600" cy="2270125"/>
          </a:xfrm>
          <a:prstGeom prst="rect">
            <a:avLst/>
          </a:prstGeom>
          <a:noFill/>
          <a:ln w="9525">
            <a:noFill/>
            <a:miter lim="800000"/>
            <a:headEnd/>
            <a:tailEnd/>
          </a:ln>
        </p:spPr>
      </p:pic>
      <p:pic>
        <p:nvPicPr>
          <p:cNvPr id="25611" name="Picture 2" descr="E:\Life strategies Stamp &amp; Signature\Maitri Gopalakrishna Images\DSCN0043.JPG"/>
          <p:cNvPicPr>
            <a:picLocks noChangeAspect="1" noChangeArrowheads="1"/>
          </p:cNvPicPr>
          <p:nvPr/>
        </p:nvPicPr>
        <p:blipFill>
          <a:blip r:embed="rId11" cstate="print"/>
          <a:srcRect t="25830" b="9271"/>
          <a:stretch>
            <a:fillRect/>
          </a:stretch>
        </p:blipFill>
        <p:spPr bwMode="auto">
          <a:xfrm>
            <a:off x="7467600" y="3657600"/>
            <a:ext cx="3200400" cy="1557338"/>
          </a:xfrm>
          <a:prstGeom prst="rect">
            <a:avLst/>
          </a:prstGeom>
          <a:noFill/>
          <a:ln w="9525">
            <a:noFill/>
            <a:miter lim="800000"/>
            <a:headEnd/>
            <a:tailEnd/>
          </a:ln>
        </p:spPr>
      </p:pic>
      <p:pic>
        <p:nvPicPr>
          <p:cNvPr id="25612" name="25A1F1B6-5F60-4EAC-94FD-8B7E7D36B5A6" descr="cid:image006.jpg@01CFF854.65A7C9B0"/>
          <p:cNvPicPr>
            <a:picLocks noChangeAspect="1" noChangeArrowheads="1"/>
          </p:cNvPicPr>
          <p:nvPr/>
        </p:nvPicPr>
        <p:blipFill>
          <a:blip r:embed="rId12" r:link="rId13" cstate="print"/>
          <a:srcRect/>
          <a:stretch>
            <a:fillRect/>
          </a:stretch>
        </p:blipFill>
        <p:spPr bwMode="auto">
          <a:xfrm>
            <a:off x="4610100" y="1943100"/>
            <a:ext cx="2971800" cy="2971800"/>
          </a:xfrm>
          <a:prstGeom prst="rect">
            <a:avLst/>
          </a:prstGeom>
          <a:noFill/>
          <a:ln w="9525">
            <a:noFill/>
            <a:miter lim="800000"/>
            <a:headEnd/>
            <a:tailEnd/>
          </a:ln>
        </p:spPr>
      </p:pic>
    </p:spTree>
    <p:extLst>
      <p:ext uri="{BB962C8B-B14F-4D97-AF65-F5344CB8AC3E}">
        <p14:creationId xmlns:p14="http://schemas.microsoft.com/office/powerpoint/2010/main" val="2492691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Box 4"/>
          <p:cNvSpPr txBox="1">
            <a:spLocks noChangeArrowheads="1"/>
          </p:cNvSpPr>
          <p:nvPr/>
        </p:nvSpPr>
        <p:spPr bwMode="auto">
          <a:xfrm>
            <a:off x="2362200" y="1295401"/>
            <a:ext cx="6858000" cy="830263"/>
          </a:xfrm>
          <a:prstGeom prst="rect">
            <a:avLst/>
          </a:prstGeom>
          <a:noFill/>
          <a:ln w="9525">
            <a:noFill/>
            <a:miter lim="800000"/>
            <a:headEnd/>
            <a:tailEnd/>
          </a:ln>
        </p:spPr>
        <p:txBody>
          <a:bodyPr>
            <a:spAutoFit/>
          </a:bodyPr>
          <a:lstStyle/>
          <a:p>
            <a:pPr algn="ctr"/>
            <a:r>
              <a:rPr lang="en-US" sz="2400" b="1">
                <a:latin typeface="Calibri" pitchFamily="34" charset="0"/>
              </a:rPr>
              <a:t>Let’s work in partnership to create impact &amp; unlock potential</a:t>
            </a:r>
          </a:p>
        </p:txBody>
      </p:sp>
      <p:pic>
        <p:nvPicPr>
          <p:cNvPr id="22534" name="Picture 4" descr="Description: thumbprin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3438065">
            <a:off x="4660107" y="2034382"/>
            <a:ext cx="1824038" cy="2111375"/>
          </a:xfrm>
          <a:prstGeom prst="rect">
            <a:avLst/>
          </a:prstGeom>
          <a:noFill/>
          <a:ln w="9525">
            <a:noFill/>
            <a:miter lim="800000"/>
            <a:headEnd/>
            <a:tailEnd/>
          </a:ln>
        </p:spPr>
      </p:pic>
      <p:sp>
        <p:nvSpPr>
          <p:cNvPr id="7" name="Rectangle 3"/>
          <p:cNvSpPr>
            <a:spLocks noChangeArrowheads="1"/>
          </p:cNvSpPr>
          <p:nvPr/>
        </p:nvSpPr>
        <p:spPr bwMode="auto">
          <a:xfrm>
            <a:off x="1666876" y="4613910"/>
            <a:ext cx="8734425" cy="1328023"/>
          </a:xfrm>
          <a:prstGeom prst="roundRect">
            <a:avLst/>
          </a:prstGeom>
          <a:noFill/>
          <a:ln w="9525">
            <a:solidFill>
              <a:schemeClr val="bg1">
                <a:lumMod val="75000"/>
              </a:schemeClr>
            </a:solidFill>
            <a:miter lim="800000"/>
            <a:headEnd/>
            <a:tailEnd/>
          </a:ln>
          <a:effectLst/>
        </p:spPr>
        <p:txBody>
          <a:bodyPr wrap="square" anchor="ctr">
            <a:spAutoFit/>
          </a:bodyPr>
          <a:lstStyle/>
          <a:p>
            <a:pPr>
              <a:lnSpc>
                <a:spcPct val="150000"/>
              </a:lnSpc>
              <a:defRPr/>
            </a:pPr>
            <a:r>
              <a:rPr lang="en-GB" sz="1200" dirty="0">
                <a:latin typeface="Arial" charset="0"/>
              </a:rPr>
              <a:t>For further information please connect with:</a:t>
            </a:r>
          </a:p>
          <a:p>
            <a:pPr>
              <a:lnSpc>
                <a:spcPct val="150000"/>
              </a:lnSpc>
              <a:defRPr/>
            </a:pPr>
            <a:endParaRPr lang="en-GB" sz="1200" dirty="0">
              <a:latin typeface="Arial" charset="0"/>
            </a:endParaRPr>
          </a:p>
          <a:p>
            <a:pPr>
              <a:lnSpc>
                <a:spcPct val="150000"/>
              </a:lnSpc>
              <a:defRPr/>
            </a:pPr>
            <a:endParaRPr lang="en-GB" sz="1200" dirty="0">
              <a:latin typeface="Arial" charset="0"/>
            </a:endParaRPr>
          </a:p>
          <a:p>
            <a:pPr>
              <a:lnSpc>
                <a:spcPct val="150000"/>
              </a:lnSpc>
              <a:defRPr/>
            </a:pPr>
            <a:endParaRPr lang="en-GB" sz="1200" dirty="0">
              <a:latin typeface="Arial" charset="0"/>
            </a:endParaRPr>
          </a:p>
        </p:txBody>
      </p:sp>
      <p:sp>
        <p:nvSpPr>
          <p:cNvPr id="8" name="TextBox 4"/>
          <p:cNvSpPr txBox="1">
            <a:spLocks noChangeArrowheads="1"/>
          </p:cNvSpPr>
          <p:nvPr/>
        </p:nvSpPr>
        <p:spPr bwMode="auto">
          <a:xfrm>
            <a:off x="1738312" y="5072064"/>
            <a:ext cx="6034088" cy="646331"/>
          </a:xfrm>
          <a:prstGeom prst="rect">
            <a:avLst/>
          </a:prstGeom>
          <a:noFill/>
          <a:ln w="9525">
            <a:noFill/>
            <a:miter lim="800000"/>
            <a:headEnd/>
            <a:tailEnd/>
          </a:ln>
        </p:spPr>
        <p:txBody>
          <a:bodyPr wrap="square">
            <a:spAutoFit/>
          </a:bodyPr>
          <a:lstStyle/>
          <a:p>
            <a:r>
              <a:rPr lang="en-GB" sz="1200" b="1" dirty="0">
                <a:solidFill>
                  <a:schemeClr val="accent1"/>
                </a:solidFill>
              </a:rPr>
              <a:t>Contact            Jigyasa Sharma/ </a:t>
            </a:r>
            <a:r>
              <a:rPr lang="en-GB" sz="1200" b="1" dirty="0" err="1">
                <a:solidFill>
                  <a:schemeClr val="accent1"/>
                </a:solidFill>
              </a:rPr>
              <a:t>Varun</a:t>
            </a:r>
            <a:r>
              <a:rPr lang="en-GB" sz="1200" b="1" dirty="0">
                <a:solidFill>
                  <a:schemeClr val="accent1"/>
                </a:solidFill>
              </a:rPr>
              <a:t> Gupta</a:t>
            </a:r>
          </a:p>
          <a:p>
            <a:r>
              <a:rPr lang="en-GB" sz="1200" b="1" dirty="0">
                <a:solidFill>
                  <a:schemeClr val="accent1"/>
                </a:solidFill>
              </a:rPr>
              <a:t>Email             	jigyasa@maynardleigh.in / varun@maynardleigh.in</a:t>
            </a:r>
            <a:endParaRPr lang="en-US" sz="1200" dirty="0">
              <a:solidFill>
                <a:schemeClr val="accent1"/>
              </a:solidFill>
            </a:endParaRPr>
          </a:p>
          <a:p>
            <a:r>
              <a:rPr lang="en-GB" sz="1200" b="1" dirty="0">
                <a:solidFill>
                  <a:schemeClr val="accent1"/>
                </a:solidFill>
              </a:rPr>
              <a:t>Telephone    	+91 9717922445/ +91 9560192443</a:t>
            </a:r>
            <a:endParaRPr lang="en-US" sz="1200" dirty="0">
              <a:solidFill>
                <a:schemeClr val="accent1"/>
              </a:solidFill>
            </a:endParaRPr>
          </a:p>
        </p:txBody>
      </p:sp>
    </p:spTree>
    <p:extLst>
      <p:ext uri="{BB962C8B-B14F-4D97-AF65-F5344CB8AC3E}">
        <p14:creationId xmlns:p14="http://schemas.microsoft.com/office/powerpoint/2010/main" val="334854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399245" y="3193580"/>
            <a:ext cx="1646362" cy="442674"/>
          </a:xfrm>
          <a:prstGeom prst="roundRect">
            <a:avLst/>
          </a:prstGeom>
          <a:solidFill>
            <a:schemeClr val="bg1"/>
          </a:solidFill>
          <a:ln>
            <a:solidFill>
              <a:schemeClr val="bg1"/>
            </a:solidFill>
          </a:ln>
        </p:spPr>
        <p:txBody>
          <a:bodyPr wrap="square" lIns="91440" tIns="45720" rIns="91440" bIns="45720">
            <a:spAutoFit/>
          </a:bodyPr>
          <a:lstStyle/>
          <a:p>
            <a:pPr algn="ctr"/>
            <a:r>
              <a:rPr lang="en-US" sz="2000" b="1" dirty="0">
                <a:ln w="28575">
                  <a:solidFill>
                    <a:schemeClr val="accent1"/>
                  </a:solidFill>
                  <a:prstDash val="solid"/>
                </a:ln>
                <a:solidFill>
                  <a:schemeClr val="accent1"/>
                </a:solidFill>
              </a:rPr>
              <a:t>Problem</a:t>
            </a:r>
          </a:p>
        </p:txBody>
      </p:sp>
      <p:sp>
        <p:nvSpPr>
          <p:cNvPr id="7" name="Rectangle 6"/>
          <p:cNvSpPr/>
          <p:nvPr/>
        </p:nvSpPr>
        <p:spPr>
          <a:xfrm>
            <a:off x="0" y="0"/>
            <a:ext cx="5385515" cy="523220"/>
          </a:xfrm>
          <a:prstGeom prst="rect">
            <a:avLst/>
          </a:prstGeom>
        </p:spPr>
        <p:txBody>
          <a:bodyPr wrap="square">
            <a:spAutoFit/>
          </a:bodyPr>
          <a:lstStyle/>
          <a:p>
            <a:pPr>
              <a:defRPr/>
            </a:pPr>
            <a:r>
              <a:rPr lang="en-GB" sz="2800" b="1" dirty="0">
                <a:solidFill>
                  <a:schemeClr val="tx2"/>
                </a:solidFill>
                <a:cs typeface="Arial" pitchFamily="34" charset="0"/>
              </a:rPr>
              <a:t>Your need as we understand</a:t>
            </a:r>
            <a:endParaRPr lang="en-US" sz="2800" dirty="0">
              <a:solidFill>
                <a:schemeClr val="tx2"/>
              </a:solidFill>
            </a:endParaRPr>
          </a:p>
        </p:txBody>
      </p:sp>
      <p:sp>
        <p:nvSpPr>
          <p:cNvPr id="16" name="Rounded Rectangle 15"/>
          <p:cNvSpPr/>
          <p:nvPr/>
        </p:nvSpPr>
        <p:spPr>
          <a:xfrm>
            <a:off x="280513" y="1872333"/>
            <a:ext cx="1540500" cy="442674"/>
          </a:xfrm>
          <a:prstGeom prst="roundRect">
            <a:avLst/>
          </a:prstGeom>
          <a:solidFill>
            <a:schemeClr val="bg1"/>
          </a:solidFill>
          <a:ln>
            <a:solidFill>
              <a:schemeClr val="bg1"/>
            </a:solidFill>
          </a:ln>
        </p:spPr>
        <p:txBody>
          <a:bodyPr wrap="square" lIns="91440" tIns="45720" rIns="91440" bIns="45720">
            <a:spAutoFit/>
          </a:bodyPr>
          <a:lstStyle/>
          <a:p>
            <a:pPr algn="ctr"/>
            <a:r>
              <a:rPr lang="en-US" sz="2000" b="1" dirty="0">
                <a:ln w="28575">
                  <a:solidFill>
                    <a:schemeClr val="accent1"/>
                  </a:solidFill>
                  <a:prstDash val="solid"/>
                </a:ln>
                <a:solidFill>
                  <a:schemeClr val="accent1"/>
                </a:solidFill>
              </a:rPr>
              <a:t>Situation</a:t>
            </a:r>
          </a:p>
        </p:txBody>
      </p:sp>
      <p:sp>
        <p:nvSpPr>
          <p:cNvPr id="12" name="Rectangle 2"/>
          <p:cNvSpPr>
            <a:spLocks noChangeArrowheads="1"/>
          </p:cNvSpPr>
          <p:nvPr/>
        </p:nvSpPr>
        <p:spPr bwMode="auto">
          <a:xfrm>
            <a:off x="2010198" y="3125476"/>
            <a:ext cx="9921528" cy="578882"/>
          </a:xfrm>
          <a:prstGeom prst="roundRect">
            <a:avLst/>
          </a:prstGeom>
          <a:solidFill>
            <a:schemeClr val="bg1"/>
          </a:solidFill>
          <a:ln w="9525">
            <a:solidFill>
              <a:schemeClr val="bg1">
                <a:lumMod val="65000"/>
              </a:schemeClr>
            </a:solidFill>
            <a:miter lim="800000"/>
            <a:headEnd/>
            <a:tailEnd/>
          </a:ln>
          <a:effectLst/>
        </p:spPr>
        <p:txBody>
          <a:bodyPr wrap="square" anchor="ctr">
            <a:spAutoFit/>
          </a:bodyPr>
          <a:lstStyle/>
          <a:p>
            <a:pPr algn="just" eaLnBrk="0" hangingPunct="0">
              <a:spcAft>
                <a:spcPts val="200"/>
              </a:spcAft>
              <a:defRPr/>
            </a:pPr>
            <a:r>
              <a:rPr lang="en-US" sz="1400" b="1" dirty="0">
                <a:ea typeface="Times New Roman" pitchFamily="18" charset="0"/>
              </a:rPr>
              <a:t>Once </a:t>
            </a:r>
            <a:r>
              <a:rPr lang="en-US" sz="1400" b="1" dirty="0" err="1">
                <a:ea typeface="Times New Roman" pitchFamily="18" charset="0"/>
              </a:rPr>
              <a:t>Tanaya</a:t>
            </a:r>
            <a:r>
              <a:rPr lang="en-US" sz="1400" b="1" dirty="0">
                <a:ea typeface="Times New Roman" pitchFamily="18" charset="0"/>
              </a:rPr>
              <a:t> confirms the dates, we’d get into a longer discussion to understand where the current training managers are failing to make an impact.</a:t>
            </a:r>
          </a:p>
        </p:txBody>
      </p:sp>
      <p:sp>
        <p:nvSpPr>
          <p:cNvPr id="10" name="Rounded Rectangle 9"/>
          <p:cNvSpPr/>
          <p:nvPr/>
        </p:nvSpPr>
        <p:spPr>
          <a:xfrm>
            <a:off x="729727" y="4149336"/>
            <a:ext cx="1462942" cy="442674"/>
          </a:xfrm>
          <a:prstGeom prst="roundRect">
            <a:avLst/>
          </a:prstGeom>
          <a:solidFill>
            <a:schemeClr val="bg1"/>
          </a:solidFill>
          <a:ln>
            <a:solidFill>
              <a:schemeClr val="bg1"/>
            </a:solidFill>
          </a:ln>
        </p:spPr>
        <p:txBody>
          <a:bodyPr wrap="square" lIns="91440" tIns="45720" rIns="91440" bIns="45720">
            <a:spAutoFit/>
          </a:bodyPr>
          <a:lstStyle/>
          <a:p>
            <a:pPr algn="ctr"/>
            <a:r>
              <a:rPr lang="en-US" sz="2000" b="1" dirty="0">
                <a:ln w="28575">
                  <a:solidFill>
                    <a:schemeClr val="accent1"/>
                  </a:solidFill>
                  <a:prstDash val="solid"/>
                </a:ln>
                <a:solidFill>
                  <a:schemeClr val="accent1"/>
                </a:solidFill>
              </a:rPr>
              <a:t>Need</a:t>
            </a:r>
          </a:p>
        </p:txBody>
      </p:sp>
      <p:sp>
        <p:nvSpPr>
          <p:cNvPr id="14" name="Rectangle 2"/>
          <p:cNvSpPr>
            <a:spLocks noChangeArrowheads="1"/>
          </p:cNvSpPr>
          <p:nvPr/>
        </p:nvSpPr>
        <p:spPr bwMode="auto">
          <a:xfrm>
            <a:off x="2045607" y="4200413"/>
            <a:ext cx="9921528" cy="340519"/>
          </a:xfrm>
          <a:prstGeom prst="roundRect">
            <a:avLst/>
          </a:prstGeom>
          <a:solidFill>
            <a:schemeClr val="bg1"/>
          </a:solidFill>
          <a:ln w="9525">
            <a:solidFill>
              <a:schemeClr val="bg1">
                <a:lumMod val="65000"/>
              </a:schemeClr>
            </a:solidFill>
            <a:miter lim="800000"/>
            <a:headEnd/>
            <a:tailEnd/>
          </a:ln>
          <a:effectLst/>
        </p:spPr>
        <p:txBody>
          <a:bodyPr wrap="square" anchor="ctr">
            <a:spAutoFit/>
          </a:bodyPr>
          <a:lstStyle/>
          <a:p>
            <a:pPr algn="just" eaLnBrk="0" hangingPunct="0">
              <a:spcAft>
                <a:spcPts val="200"/>
              </a:spcAft>
              <a:defRPr/>
            </a:pPr>
            <a:r>
              <a:rPr lang="en-IN" sz="1400" b="1" dirty="0"/>
              <a:t>You’d like for this session to be an active learning space where the training managers learn by doing. </a:t>
            </a:r>
            <a:endParaRPr lang="en-US" sz="1400" b="1" dirty="0">
              <a:ea typeface="Times New Roman" pitchFamily="18" charset="0"/>
            </a:endParaRPr>
          </a:p>
        </p:txBody>
      </p:sp>
      <p:sp>
        <p:nvSpPr>
          <p:cNvPr id="2" name="Slide Number Placeholder 1"/>
          <p:cNvSpPr>
            <a:spLocks noGrp="1"/>
          </p:cNvSpPr>
          <p:nvPr>
            <p:ph type="sldNum" sz="quarter" idx="12"/>
          </p:nvPr>
        </p:nvSpPr>
        <p:spPr/>
        <p:txBody>
          <a:bodyPr/>
          <a:lstStyle/>
          <a:p>
            <a:r>
              <a:rPr lang="en-US" dirty="0"/>
              <a:t>3</a:t>
            </a:r>
          </a:p>
        </p:txBody>
      </p:sp>
      <p:sp>
        <p:nvSpPr>
          <p:cNvPr id="9" name="Rectangle 2"/>
          <p:cNvSpPr>
            <a:spLocks noChangeArrowheads="1"/>
          </p:cNvSpPr>
          <p:nvPr/>
        </p:nvSpPr>
        <p:spPr bwMode="auto">
          <a:xfrm>
            <a:off x="2010197" y="1327505"/>
            <a:ext cx="9921528" cy="1532334"/>
          </a:xfrm>
          <a:prstGeom prst="roundRect">
            <a:avLst/>
          </a:prstGeom>
          <a:solidFill>
            <a:schemeClr val="bg1"/>
          </a:solidFill>
          <a:ln w="9525">
            <a:solidFill>
              <a:schemeClr val="bg1">
                <a:lumMod val="65000"/>
              </a:schemeClr>
            </a:solidFill>
            <a:miter lim="800000"/>
            <a:headEnd/>
            <a:tailEnd/>
          </a:ln>
          <a:effectLst/>
        </p:spPr>
        <p:txBody>
          <a:bodyPr wrap="square" anchor="ctr">
            <a:spAutoFit/>
          </a:bodyPr>
          <a:lstStyle/>
          <a:p>
            <a:r>
              <a:rPr lang="en-US" sz="1400" b="1" dirty="0">
                <a:ea typeface="Times New Roman" pitchFamily="18" charset="0"/>
              </a:rPr>
              <a:t>You </a:t>
            </a:r>
            <a:r>
              <a:rPr lang="en-IN" sz="1400" b="1" dirty="0">
                <a:ea typeface="Times New Roman" pitchFamily="18" charset="0"/>
              </a:rPr>
              <a:t>wish to conduct a workshop for your 16 Training Managers to build Essential Training Delivery Skills. </a:t>
            </a:r>
            <a:r>
              <a:rPr lang="en-US" sz="1400" b="1" dirty="0">
                <a:ea typeface="Times New Roman" pitchFamily="18" charset="0"/>
              </a:rPr>
              <a:t> You want us to lead a half-day session on </a:t>
            </a:r>
            <a:r>
              <a:rPr lang="en-IN" sz="1400" b="1" dirty="0">
                <a:ea typeface="Times New Roman" pitchFamily="18" charset="0"/>
              </a:rPr>
              <a:t>10th March (8 am to 2 pm) at your office in One Horizon Centre.</a:t>
            </a:r>
            <a:endParaRPr lang="en-US" sz="1400" b="1" dirty="0">
              <a:ea typeface="Times New Roman" pitchFamily="18" charset="0"/>
            </a:endParaRPr>
          </a:p>
          <a:p>
            <a:r>
              <a:rPr lang="en-IN" sz="1400" b="1" dirty="0">
                <a:ea typeface="Times New Roman" pitchFamily="18" charset="0"/>
              </a:rPr>
              <a:t>The key focus of this session should be on the below 2 topics :-</a:t>
            </a:r>
            <a:endParaRPr lang="en-US" sz="1400" b="1" dirty="0">
              <a:ea typeface="Times New Roman" pitchFamily="18" charset="0"/>
            </a:endParaRPr>
          </a:p>
          <a:p>
            <a:r>
              <a:rPr lang="en-IN" sz="1400" b="1" dirty="0">
                <a:ea typeface="Times New Roman" pitchFamily="18" charset="0"/>
              </a:rPr>
              <a:t> </a:t>
            </a:r>
            <a:endParaRPr lang="en-US" sz="1400" b="1" dirty="0">
              <a:ea typeface="Times New Roman" pitchFamily="18" charset="0"/>
            </a:endParaRPr>
          </a:p>
          <a:p>
            <a:r>
              <a:rPr lang="en-IN" sz="1400" b="1" dirty="0">
                <a:ea typeface="Times New Roman" pitchFamily="18" charset="0"/>
              </a:rPr>
              <a:t>·         Preparation | How to prepare for an effective training delivery </a:t>
            </a:r>
            <a:endParaRPr lang="en-US" sz="1400" b="1" dirty="0">
              <a:ea typeface="Times New Roman" pitchFamily="18" charset="0"/>
            </a:endParaRPr>
          </a:p>
          <a:p>
            <a:r>
              <a:rPr lang="en-IN" sz="1400" dirty="0"/>
              <a:t>·         </a:t>
            </a:r>
            <a:r>
              <a:rPr lang="en-IN" sz="1400" b="1" dirty="0">
                <a:ea typeface="Times New Roman" pitchFamily="18" charset="0"/>
              </a:rPr>
              <a:t>Engagement | Effective ways of Connecting/Engaging with the audience </a:t>
            </a:r>
            <a:endParaRPr lang="en-US" sz="1400" b="1" dirty="0">
              <a:ea typeface="Times New Roman" pitchFamily="18" charset="0"/>
            </a:endParaRPr>
          </a:p>
        </p:txBody>
      </p:sp>
    </p:spTree>
    <p:extLst>
      <p:ext uri="{BB962C8B-B14F-4D97-AF65-F5344CB8AC3E}">
        <p14:creationId xmlns:p14="http://schemas.microsoft.com/office/powerpoint/2010/main" val="349513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562" y="188641"/>
            <a:ext cx="7384186" cy="533400"/>
          </a:xfrm>
        </p:spPr>
        <p:txBody>
          <a:bodyPr>
            <a:normAutofit fontScale="90000"/>
          </a:bodyPr>
          <a:lstStyle/>
          <a:p>
            <a:r>
              <a:rPr lang="en-GB" b="1" i="1" dirty="0">
                <a:solidFill>
                  <a:srgbClr val="002060"/>
                </a:solidFill>
                <a:latin typeface="+mn-lt"/>
              </a:rPr>
              <a:t>EXPRESSO</a:t>
            </a:r>
            <a:r>
              <a:rPr lang="en-GB" b="1" dirty="0">
                <a:solidFill>
                  <a:srgbClr val="002060"/>
                </a:solidFill>
                <a:latin typeface="+mn-lt"/>
              </a:rPr>
              <a:t> Sessions</a:t>
            </a:r>
            <a:endParaRPr lang="en-US" sz="3100" b="1" dirty="0">
              <a:solidFill>
                <a:srgbClr val="002060"/>
              </a:solidFill>
              <a:latin typeface="+mn-lt"/>
            </a:endParaRPr>
          </a:p>
        </p:txBody>
      </p:sp>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 name="TextBox 3"/>
          <p:cNvSpPr txBox="1"/>
          <p:nvPr/>
        </p:nvSpPr>
        <p:spPr>
          <a:xfrm>
            <a:off x="222562" y="1334115"/>
            <a:ext cx="8205821" cy="1191816"/>
          </a:xfrm>
          <a:prstGeom prst="roundRect">
            <a:avLst/>
          </a:prstGeom>
          <a:noFill/>
          <a:ln>
            <a:solidFill>
              <a:schemeClr val="bg1">
                <a:lumMod val="65000"/>
              </a:schemeClr>
            </a:solidFill>
          </a:ln>
        </p:spPr>
        <p:txBody>
          <a:bodyPr wrap="square" rtlCol="0" anchor="ctr">
            <a:spAutoFit/>
          </a:bodyPr>
          <a:lstStyle/>
          <a:p>
            <a:r>
              <a:rPr lang="en-GB" sz="1600" dirty="0">
                <a:solidFill>
                  <a:srgbClr val="000000"/>
                </a:solidFill>
                <a:ea typeface="Times New Roman" panose="02020603050405020304" pitchFamily="18" charset="0"/>
                <a:cs typeface="Arial" panose="020B0604020202020204" pitchFamily="34" charset="0"/>
              </a:rPr>
              <a:t>The Expresso sessions are perfect for providing learning and development in easy-to-digest </a:t>
            </a:r>
          </a:p>
          <a:p>
            <a:r>
              <a:rPr lang="en-GB" sz="1600" dirty="0">
                <a:solidFill>
                  <a:srgbClr val="000000"/>
                </a:solidFill>
                <a:ea typeface="Times New Roman" panose="02020603050405020304" pitchFamily="18" charset="0"/>
                <a:cs typeface="Arial" panose="020B0604020202020204" pitchFamily="34" charset="0"/>
              </a:rPr>
              <a:t>modules. Information is relayed quickly and easily as people are encouraged to actively participate in the sessions, which increases the effectiveness of our personal development courses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5211" y="0"/>
            <a:ext cx="2930198" cy="3660789"/>
          </a:xfrm>
          <a:prstGeom prst="rect">
            <a:avLst/>
          </a:prstGeom>
        </p:spPr>
      </p:pic>
      <p:sp>
        <p:nvSpPr>
          <p:cNvPr id="10" name="Rectangle 2"/>
          <p:cNvSpPr>
            <a:spLocks noChangeArrowheads="1"/>
          </p:cNvSpPr>
          <p:nvPr/>
        </p:nvSpPr>
        <p:spPr bwMode="auto">
          <a:xfrm>
            <a:off x="1166194" y="3988528"/>
            <a:ext cx="9594572" cy="2553891"/>
          </a:xfrm>
          <a:prstGeom prst="roundRect">
            <a:avLst/>
          </a:prstGeom>
          <a:noFill/>
          <a:ln w="9525">
            <a:solidFill>
              <a:schemeClr val="bg1">
                <a:lumMod val="65000"/>
              </a:schemeClr>
            </a:solidFill>
            <a:miter lim="800000"/>
            <a:headEnd/>
            <a:tailEnd/>
          </a:ln>
          <a:effectLst/>
        </p:spPr>
        <p:txBody>
          <a:bodyPr wrap="square" anchor="ctr">
            <a:spAutoFit/>
          </a:bodyPr>
          <a:lstStyle/>
          <a:p>
            <a:r>
              <a:rPr lang="en-US" sz="1600" dirty="0">
                <a:solidFill>
                  <a:srgbClr val="000099"/>
                </a:solidFill>
                <a:latin typeface="Calibri" pitchFamily="34" charset="0"/>
                <a:ea typeface="Calibri" pitchFamily="34" charset="0"/>
                <a:cs typeface="Calibri" pitchFamily="34" charset="0"/>
              </a:rPr>
              <a:t>Why do these work in such a short space of time?</a:t>
            </a:r>
          </a:p>
          <a:p>
            <a:endParaRPr lang="en-US" sz="1600" dirty="0">
              <a:solidFill>
                <a:srgbClr val="000099"/>
              </a:solidFill>
              <a:latin typeface="Calibri" pitchFamily="34" charset="0"/>
              <a:ea typeface="Calibri" pitchFamily="34" charset="0"/>
              <a:cs typeface="Calibri" pitchFamily="34" charset="0"/>
            </a:endParaRPr>
          </a:p>
          <a:p>
            <a:pPr algn="just"/>
            <a:r>
              <a:rPr lang="en-US" sz="1600" dirty="0">
                <a:latin typeface="Calibri" pitchFamily="34" charset="0"/>
                <a:ea typeface="Calibri" pitchFamily="34" charset="0"/>
                <a:cs typeface="Calibri" pitchFamily="34" charset="0"/>
              </a:rPr>
              <a:t>First, we take a topic that is manageable within a short time frame.</a:t>
            </a:r>
          </a:p>
          <a:p>
            <a:pPr algn="just"/>
            <a:endParaRPr lang="en-US" sz="1600" dirty="0">
              <a:latin typeface="Calibri" pitchFamily="34" charset="0"/>
              <a:ea typeface="Calibri" pitchFamily="34" charset="0"/>
              <a:cs typeface="Calibri" pitchFamily="34" charset="0"/>
            </a:endParaRPr>
          </a:p>
          <a:p>
            <a:pPr algn="just"/>
            <a:r>
              <a:rPr lang="en-US" sz="1600" dirty="0">
                <a:latin typeface="Calibri" pitchFamily="34" charset="0"/>
                <a:ea typeface="Calibri" pitchFamily="34" charset="0"/>
                <a:cs typeface="Calibri" pitchFamily="34" charset="0"/>
              </a:rPr>
              <a:t>Secondly, they are experiential; rather than being talked at, participants try new ways of thinking and doing. We create a safe, stimulating environment to rehearse new ways of performing. </a:t>
            </a:r>
          </a:p>
          <a:p>
            <a:pPr algn="just"/>
            <a:endParaRPr lang="en-US" sz="1600" dirty="0">
              <a:latin typeface="Calibri" pitchFamily="34" charset="0"/>
              <a:ea typeface="Calibri" pitchFamily="34" charset="0"/>
              <a:cs typeface="Calibri" pitchFamily="34" charset="0"/>
            </a:endParaRPr>
          </a:p>
          <a:p>
            <a:pPr algn="just"/>
            <a:r>
              <a:rPr lang="en-US" sz="1600" dirty="0">
                <a:latin typeface="Calibri" pitchFamily="34" charset="0"/>
                <a:ea typeface="Calibri" pitchFamily="34" charset="0"/>
                <a:cs typeface="Calibri" pitchFamily="34" charset="0"/>
              </a:rPr>
              <a:t>These Expresso sessions are intense learning experiences – fast, fun, focused, and packed with a huge amount of know-how in an incredibly short time. </a:t>
            </a:r>
            <a:endParaRPr lang="en-US" sz="1600" dirty="0">
              <a:solidFill>
                <a:srgbClr val="000099"/>
              </a:solidFill>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24750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122830"/>
            <a:ext cx="10721009" cy="956850"/>
          </a:xfrm>
          <a:prstGeom prst="roundRect">
            <a:avLst/>
          </a:prstGeom>
        </p:spPr>
        <p:txBody>
          <a:bodyPr vert="horz" lIns="91440" tIns="45720" rIns="91440" bIns="45720" rtlCol="0" anchor="ctr">
            <a:normAutofit lnSpcReduction="10000"/>
          </a:bodyPr>
          <a:lstStyle>
            <a:lvl1pPr>
              <a:lnSpc>
                <a:spcPct val="90000"/>
              </a:lnSpc>
              <a:spcBef>
                <a:spcPct val="0"/>
              </a:spcBef>
              <a:buNone/>
              <a:defRPr sz="3100" b="1">
                <a:solidFill>
                  <a:srgbClr val="002060"/>
                </a:solidFill>
                <a:ea typeface="+mj-ea"/>
                <a:cs typeface="+mj-cs"/>
              </a:defRPr>
            </a:lvl1pPr>
          </a:lstStyle>
          <a:p>
            <a:r>
              <a:rPr lang="en-IN" dirty="0"/>
              <a:t>Sample </a:t>
            </a:r>
            <a:r>
              <a:rPr lang="en-IN"/>
              <a:t>Learning </a:t>
            </a:r>
            <a:r>
              <a:rPr lang="en-IN" dirty="0"/>
              <a:t>Objectives- </a:t>
            </a:r>
            <a:r>
              <a:rPr lang="en-IN"/>
              <a:t>After </a:t>
            </a:r>
            <a:r>
              <a:rPr lang="en-IN" dirty="0"/>
              <a:t>the workshop, the participants will:</a:t>
            </a:r>
          </a:p>
        </p:txBody>
      </p:sp>
      <p:sp>
        <p:nvSpPr>
          <p:cNvPr id="9" name="Rounded Rectangle 8"/>
          <p:cNvSpPr/>
          <p:nvPr/>
        </p:nvSpPr>
        <p:spPr>
          <a:xfrm>
            <a:off x="4378818" y="4902498"/>
            <a:ext cx="6638002" cy="1089660"/>
          </a:xfrm>
          <a:prstGeom prst="roundRect">
            <a:avLst/>
          </a:prstGeom>
          <a:solidFill>
            <a:schemeClr val="bg1"/>
          </a:solidFill>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600" b="1" dirty="0">
                <a:solidFill>
                  <a:srgbClr val="002060"/>
                </a:solidFill>
                <a:ea typeface="Times New Roman" pitchFamily="18" charset="0"/>
                <a:cs typeface="Arial" pitchFamily="34" charset="0"/>
              </a:rPr>
              <a:t>Be more able to:</a:t>
            </a:r>
            <a:endParaRPr lang="en-GB" sz="1400" b="1" dirty="0">
              <a:solidFill>
                <a:srgbClr val="002060"/>
              </a:solidFill>
            </a:endParaRPr>
          </a:p>
          <a:p>
            <a:pPr marL="285750" indent="-285750">
              <a:buFont typeface="Arial" panose="020B0604020202020204" pitchFamily="34" charset="0"/>
              <a:buChar char="•"/>
            </a:pPr>
            <a:r>
              <a:rPr lang="en-US" sz="1400" dirty="0">
                <a:solidFill>
                  <a:srgbClr val="002060"/>
                </a:solidFill>
              </a:rPr>
              <a:t>Make the content more logical and creative.</a:t>
            </a:r>
          </a:p>
          <a:p>
            <a:pPr marL="285750" indent="-285750">
              <a:buFont typeface="Arial" panose="020B0604020202020204" pitchFamily="34" charset="0"/>
              <a:buChar char="•"/>
            </a:pPr>
            <a:r>
              <a:rPr lang="en-US" sz="1400" dirty="0">
                <a:solidFill>
                  <a:srgbClr val="002060"/>
                </a:solidFill>
              </a:rPr>
              <a:t>Make each session different from the other.</a:t>
            </a:r>
          </a:p>
          <a:p>
            <a:pPr marL="285750" indent="-285750">
              <a:buFont typeface="Arial" panose="020B0604020202020204" pitchFamily="34" charset="0"/>
              <a:buChar char="•"/>
            </a:pPr>
            <a:r>
              <a:rPr lang="en-US" sz="1400" dirty="0">
                <a:solidFill>
                  <a:srgbClr val="002060"/>
                </a:solidFill>
              </a:rPr>
              <a:t>Prepare well before sessions.</a:t>
            </a:r>
          </a:p>
        </p:txBody>
      </p:sp>
      <p:sp>
        <p:nvSpPr>
          <p:cNvPr id="13" name="Rounded Rectangle 12"/>
          <p:cNvSpPr/>
          <p:nvPr/>
        </p:nvSpPr>
        <p:spPr>
          <a:xfrm>
            <a:off x="1576039" y="1739943"/>
            <a:ext cx="8910484" cy="1055608"/>
          </a:xfrm>
          <a:prstGeom prst="roundRect">
            <a:avLst/>
          </a:prstGeom>
          <a:solidFill>
            <a:schemeClr val="bg1"/>
          </a:solidFill>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400" dirty="0">
                <a:solidFill>
                  <a:srgbClr val="FF6600"/>
                </a:solidFill>
                <a:ea typeface="Times New Roman" pitchFamily="18" charset="0"/>
                <a:cs typeface="Arial" panose="020B0604020202020204" pitchFamily="34" charset="0"/>
              </a:rPr>
              <a:t>Think </a:t>
            </a:r>
          </a:p>
          <a:p>
            <a:pPr marL="285750" indent="-285750">
              <a:buFont typeface="Arial" panose="020B0604020202020204" pitchFamily="34" charset="0"/>
              <a:buChar char="•"/>
            </a:pPr>
            <a:r>
              <a:rPr lang="en-US" sz="1400" dirty="0">
                <a:solidFill>
                  <a:srgbClr val="FF6600"/>
                </a:solidFill>
              </a:rPr>
              <a:t>Spending time in preparing helps ease nerves and be more present in my sessions.</a:t>
            </a:r>
          </a:p>
          <a:p>
            <a:pPr marL="285750" indent="-285750">
              <a:buFont typeface="Arial" panose="020B0604020202020204" pitchFamily="34" charset="0"/>
              <a:buChar char="•"/>
            </a:pPr>
            <a:r>
              <a:rPr lang="en-US" sz="1400" dirty="0">
                <a:solidFill>
                  <a:srgbClr val="FF6600"/>
                </a:solidFill>
              </a:rPr>
              <a:t>My sessions should be engaging (Left and right brain friendly) rather than only giving downloads</a:t>
            </a:r>
          </a:p>
          <a:p>
            <a:pPr marL="285750" indent="-285750">
              <a:buFont typeface="Arial" panose="020B0604020202020204" pitchFamily="34" charset="0"/>
              <a:buChar char="•"/>
            </a:pPr>
            <a:r>
              <a:rPr lang="en-US" sz="1400" dirty="0">
                <a:solidFill>
                  <a:srgbClr val="FF6600"/>
                </a:solidFill>
              </a:rPr>
              <a:t>Learning happens more by doing than by only listening.</a:t>
            </a:r>
          </a:p>
        </p:txBody>
      </p:sp>
      <p:sp>
        <p:nvSpPr>
          <p:cNvPr id="14" name="Rounded Rectangle 13"/>
          <p:cNvSpPr/>
          <p:nvPr/>
        </p:nvSpPr>
        <p:spPr>
          <a:xfrm>
            <a:off x="3010846" y="3459534"/>
            <a:ext cx="7710161" cy="851297"/>
          </a:xfrm>
          <a:prstGeom prst="roundRect">
            <a:avLst/>
          </a:prstGeom>
          <a:solidFill>
            <a:schemeClr val="bg1"/>
          </a:solidFill>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600" b="1" dirty="0">
                <a:solidFill>
                  <a:srgbClr val="7030A0"/>
                </a:solidFill>
                <a:ea typeface="Times New Roman" pitchFamily="18" charset="0"/>
                <a:cs typeface="Arial" pitchFamily="34" charset="0"/>
              </a:rPr>
              <a:t>Feel:</a:t>
            </a:r>
          </a:p>
          <a:p>
            <a:pPr marL="285750" indent="-285750">
              <a:buFont typeface="Arial" panose="020B0604020202020204" pitchFamily="34" charset="0"/>
              <a:buChar char="•"/>
            </a:pPr>
            <a:r>
              <a:rPr lang="en-US" sz="1400" b="1" dirty="0">
                <a:solidFill>
                  <a:srgbClr val="7030A0"/>
                </a:solidFill>
              </a:rPr>
              <a:t>Confident</a:t>
            </a:r>
            <a:r>
              <a:rPr lang="en-US" sz="1400" dirty="0">
                <a:solidFill>
                  <a:srgbClr val="7030A0"/>
                </a:solidFill>
              </a:rPr>
              <a:t> to create better impact.</a:t>
            </a:r>
          </a:p>
          <a:p>
            <a:pPr indent="-177800">
              <a:buFont typeface="Arial" pitchFamily="34" charset="0"/>
              <a:buChar char="•"/>
              <a:defRPr/>
            </a:pPr>
            <a:r>
              <a:rPr lang="en-US" sz="1400" b="1" dirty="0">
                <a:solidFill>
                  <a:srgbClr val="7030A0"/>
                </a:solidFill>
              </a:rPr>
              <a:t>Enthusiastic</a:t>
            </a:r>
            <a:r>
              <a:rPr lang="en-US" sz="1400" dirty="0">
                <a:solidFill>
                  <a:srgbClr val="7030A0"/>
                </a:solidFill>
              </a:rPr>
              <a:t> about trying different ways of engaging my participants.</a:t>
            </a:r>
          </a:p>
        </p:txBody>
      </p:sp>
      <p:pic>
        <p:nvPicPr>
          <p:cNvPr id="12" name="Picture 61"/>
          <p:cNvPicPr>
            <a:picLocks noChangeAspect="1" noChangeArrowheads="1"/>
          </p:cNvPicPr>
          <p:nvPr/>
        </p:nvPicPr>
        <p:blipFill>
          <a:blip r:embed="rId3" cstate="print"/>
          <a:srcRect/>
          <a:stretch>
            <a:fillRect/>
          </a:stretch>
        </p:blipFill>
        <p:spPr bwMode="auto">
          <a:xfrm>
            <a:off x="279425" y="1777566"/>
            <a:ext cx="1096888" cy="1106510"/>
          </a:xfrm>
          <a:prstGeom prst="rect">
            <a:avLst/>
          </a:prstGeom>
          <a:noFill/>
          <a:ln w="9525">
            <a:noFill/>
            <a:miter lim="800000"/>
            <a:headEnd/>
            <a:tailEnd/>
          </a:ln>
        </p:spPr>
      </p:pic>
      <p:pic>
        <p:nvPicPr>
          <p:cNvPr id="15" name="Picture 62"/>
          <p:cNvPicPr>
            <a:picLocks noChangeAspect="1" noChangeArrowheads="1"/>
          </p:cNvPicPr>
          <p:nvPr/>
        </p:nvPicPr>
        <p:blipFill>
          <a:blip r:embed="rId4" cstate="print"/>
          <a:srcRect/>
          <a:stretch>
            <a:fillRect/>
          </a:stretch>
        </p:blipFill>
        <p:spPr bwMode="auto">
          <a:xfrm>
            <a:off x="1394506" y="3408901"/>
            <a:ext cx="1039157" cy="952561"/>
          </a:xfrm>
          <a:prstGeom prst="rect">
            <a:avLst/>
          </a:prstGeom>
          <a:noFill/>
          <a:ln w="9525">
            <a:noFill/>
            <a:miter lim="800000"/>
            <a:headEnd/>
            <a:tailEnd/>
          </a:ln>
        </p:spPr>
      </p:pic>
      <p:pic>
        <p:nvPicPr>
          <p:cNvPr id="16" name="Picture 63"/>
          <p:cNvPicPr>
            <a:picLocks noChangeAspect="1" noChangeArrowheads="1"/>
          </p:cNvPicPr>
          <p:nvPr/>
        </p:nvPicPr>
        <p:blipFill>
          <a:blip r:embed="rId5" cstate="print"/>
          <a:srcRect/>
          <a:stretch>
            <a:fillRect/>
          </a:stretch>
        </p:blipFill>
        <p:spPr bwMode="auto">
          <a:xfrm>
            <a:off x="2793713" y="4950596"/>
            <a:ext cx="1039157" cy="1041562"/>
          </a:xfrm>
          <a:prstGeom prst="rect">
            <a:avLst/>
          </a:prstGeom>
          <a:noFill/>
          <a:ln w="9525">
            <a:noFill/>
            <a:miter lim="800000"/>
            <a:headEnd/>
            <a:tailEnd/>
          </a:ln>
        </p:spPr>
      </p:pic>
      <p:pic>
        <p:nvPicPr>
          <p:cNvPr id="17" name="Picture 16" descr="dddd"/>
          <p:cNvPicPr/>
          <p:nvPr/>
        </p:nvPicPr>
        <p:blipFill rotWithShape="1">
          <a:blip r:embed="rId6" cstate="print">
            <a:clrChange>
              <a:clrFrom>
                <a:srgbClr val="FDFDFD"/>
              </a:clrFrom>
              <a:clrTo>
                <a:srgbClr val="FDFDFD">
                  <a:alpha val="0"/>
                </a:srgbClr>
              </a:clrTo>
            </a:clrChange>
            <a:extLst>
              <a:ext uri="{28A0092B-C50C-407E-A947-70E740481C1C}">
                <a14:useLocalDpi xmlns:a14="http://schemas.microsoft.com/office/drawing/2010/main" val="0"/>
              </a:ext>
            </a:extLst>
          </a:blip>
          <a:srcRect l="59672" t="44505" r="10232" b="25491"/>
          <a:stretch/>
        </p:blipFill>
        <p:spPr bwMode="auto">
          <a:xfrm>
            <a:off x="10486523" y="0"/>
            <a:ext cx="1427973" cy="1351128"/>
          </a:xfrm>
          <a:prstGeom prst="ellipse">
            <a:avLst/>
          </a:prstGeom>
          <a:noFill/>
          <a:ln>
            <a:noFill/>
          </a:ln>
          <a:extLst>
            <a:ext uri="{53640926-AAD7-44D8-BBD7-CCE9431645EC}">
              <a14:shadowObscured xmlns:a14="http://schemas.microsoft.com/office/drawing/2010/main"/>
            </a:ext>
          </a:extLst>
        </p:spPr>
      </p:pic>
      <p:sp>
        <p:nvSpPr>
          <p:cNvPr id="18" name="Rounded Rectangle 17"/>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748882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Grp="1"/>
          </p:cNvGraphicFramePr>
          <p:nvPr>
            <p:ph idx="1"/>
            <p:extLst>
              <p:ext uri="{D42A27DB-BD31-4B8C-83A1-F6EECF244321}">
                <p14:modId xmlns:p14="http://schemas.microsoft.com/office/powerpoint/2010/main" val="2781346463"/>
              </p:ext>
            </p:extLst>
          </p:nvPr>
        </p:nvGraphicFramePr>
        <p:xfrm>
          <a:off x="673125" y="812623"/>
          <a:ext cx="11115602" cy="4591903"/>
        </p:xfrm>
        <a:graphic>
          <a:graphicData uri="http://schemas.openxmlformats.org/drawingml/2006/table">
            <a:tbl>
              <a:tblPr firstRow="1" bandRow="1">
                <a:tableStyleId>{7DF18680-E054-41AD-8BC1-D1AEF772440D}</a:tableStyleId>
              </a:tblPr>
              <a:tblGrid>
                <a:gridCol w="3131083">
                  <a:extLst>
                    <a:ext uri="{9D8B030D-6E8A-4147-A177-3AD203B41FA5}">
                      <a16:colId xmlns:a16="http://schemas.microsoft.com/office/drawing/2014/main" val="20001"/>
                    </a:ext>
                  </a:extLst>
                </a:gridCol>
                <a:gridCol w="2209412">
                  <a:extLst>
                    <a:ext uri="{9D8B030D-6E8A-4147-A177-3AD203B41FA5}">
                      <a16:colId xmlns:a16="http://schemas.microsoft.com/office/drawing/2014/main" val="20002"/>
                    </a:ext>
                  </a:extLst>
                </a:gridCol>
                <a:gridCol w="3652802">
                  <a:extLst>
                    <a:ext uri="{9D8B030D-6E8A-4147-A177-3AD203B41FA5}">
                      <a16:colId xmlns:a16="http://schemas.microsoft.com/office/drawing/2014/main" val="20003"/>
                    </a:ext>
                  </a:extLst>
                </a:gridCol>
                <a:gridCol w="2122305">
                  <a:extLst>
                    <a:ext uri="{9D8B030D-6E8A-4147-A177-3AD203B41FA5}">
                      <a16:colId xmlns:a16="http://schemas.microsoft.com/office/drawing/2014/main" val="20004"/>
                    </a:ext>
                  </a:extLst>
                </a:gridCol>
              </a:tblGrid>
              <a:tr h="474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Narrative</a:t>
                      </a:r>
                      <a:endParaRPr lang="en-US" sz="1600" dirty="0">
                        <a:latin typeface="+mj-lt"/>
                      </a:endParaRPr>
                    </a:p>
                  </a:txBody>
                  <a:tcPr marT="32732" marB="32732" anchor="ctr"/>
                </a:tc>
                <a:tc>
                  <a:txBody>
                    <a:bodyPr/>
                    <a:lstStyle/>
                    <a:p>
                      <a:pPr algn="l"/>
                      <a:r>
                        <a:rPr lang="en-US" sz="1600" dirty="0"/>
                        <a:t>Session</a:t>
                      </a:r>
                      <a:endParaRPr lang="en-US" sz="1600" dirty="0">
                        <a:latin typeface="+mj-lt"/>
                      </a:endParaRPr>
                    </a:p>
                  </a:txBody>
                  <a:tcPr marT="32732" marB="32732" anchor="ctr"/>
                </a:tc>
                <a:tc>
                  <a:txBody>
                    <a:bodyPr/>
                    <a:lstStyle/>
                    <a:p>
                      <a:pPr algn="l"/>
                      <a:r>
                        <a:rPr lang="en-US" sz="1600" dirty="0"/>
                        <a:t>Session Details</a:t>
                      </a:r>
                      <a:endParaRPr lang="en-US" sz="1600" dirty="0">
                        <a:latin typeface="+mj-lt"/>
                      </a:endParaRPr>
                    </a:p>
                  </a:txBody>
                  <a:tcPr marT="32732" marB="32732" anchor="ctr"/>
                </a:tc>
                <a:tc>
                  <a:txBody>
                    <a:bodyPr/>
                    <a:lstStyle/>
                    <a:p>
                      <a:pPr algn="l"/>
                      <a:r>
                        <a:rPr lang="en-US" sz="1600" dirty="0"/>
                        <a:t>Outcome</a:t>
                      </a:r>
                      <a:endParaRPr lang="en-US" sz="1600" dirty="0">
                        <a:latin typeface="+mj-lt"/>
                      </a:endParaRPr>
                    </a:p>
                  </a:txBody>
                  <a:tcPr marT="32732" marB="32732" anchor="ctr"/>
                </a:tc>
                <a:extLst>
                  <a:ext uri="{0D108BD9-81ED-4DB2-BD59-A6C34878D82A}">
                    <a16:rowId xmlns:a16="http://schemas.microsoft.com/office/drawing/2014/main" val="10000"/>
                  </a:ext>
                </a:extLst>
              </a:tr>
              <a:tr h="384202">
                <a:tc>
                  <a:txBody>
                    <a:bodyPr/>
                    <a:lstStyle/>
                    <a:p>
                      <a:pPr algn="l" rtl="0" fontAlgn="t"/>
                      <a:r>
                        <a:rPr lang="en-US" sz="1100" b="0" kern="1200" baseline="0" dirty="0">
                          <a:solidFill>
                            <a:srgbClr val="002060"/>
                          </a:solidFill>
                          <a:latin typeface="+mn-lt"/>
                          <a:ea typeface="+mn-ea"/>
                          <a:cs typeface="Calibri"/>
                        </a:rPr>
                        <a:t>Impactful facilitation is a vast subject! Today we will just take a glimpse at some of the elements that go into creating powerful learning sessions.</a:t>
                      </a:r>
                    </a:p>
                  </a:txBody>
                  <a:tcPr marL="28575" marR="28575" marT="19050" marB="19050" anchor="ctr"/>
                </a:tc>
                <a:tc>
                  <a:txBody>
                    <a:bodyPr/>
                    <a:lstStyle/>
                    <a:p>
                      <a:pPr algn="l" rtl="0" fontAlgn="t"/>
                      <a:r>
                        <a:rPr lang="en-US" sz="1100" b="0" kern="1200" baseline="0" dirty="0">
                          <a:solidFill>
                            <a:srgbClr val="002060"/>
                          </a:solidFill>
                          <a:latin typeface="+mn-lt"/>
                          <a:ea typeface="+mn-ea"/>
                          <a:cs typeface="Calibri"/>
                        </a:rPr>
                        <a:t>Context Setting</a:t>
                      </a:r>
                    </a:p>
                  </a:txBody>
                  <a:tcPr marL="28575" marR="28575" marT="19050" marB="19050" anchor="ctr"/>
                </a:tc>
                <a:tc>
                  <a:txBody>
                    <a:bodyPr/>
                    <a:lstStyle/>
                    <a:p>
                      <a:pPr algn="l" fontAlgn="ctr"/>
                      <a:r>
                        <a:rPr lang="en-US" sz="1100" b="0" kern="1200" baseline="0" dirty="0">
                          <a:solidFill>
                            <a:srgbClr val="002060"/>
                          </a:solidFill>
                          <a:latin typeface="+mn-lt"/>
                          <a:cs typeface="Calibri"/>
                        </a:rPr>
                        <a:t>Consultant introducing Maynardleigh and Theatrical warm up</a:t>
                      </a:r>
                    </a:p>
                  </a:txBody>
                  <a:tcPr marL="9525" marR="9525" marT="9525" marB="0" anchor="ctr"/>
                </a:tc>
                <a:tc>
                  <a:txBody>
                    <a:bodyPr/>
                    <a:lstStyle/>
                    <a:p>
                      <a:pPr algn="l" fontAlgn="ctr"/>
                      <a:r>
                        <a:rPr lang="en-US" sz="1100" b="0" kern="1200" baseline="0" dirty="0">
                          <a:solidFill>
                            <a:srgbClr val="002060"/>
                          </a:solidFill>
                          <a:latin typeface="+mn-lt"/>
                          <a:cs typeface="Calibri"/>
                        </a:rPr>
                        <a:t>Facilitator Led</a:t>
                      </a:r>
                    </a:p>
                  </a:txBody>
                  <a:tcPr marL="9525" marR="9525" marT="9525" marB="0" anchor="ctr"/>
                </a:tc>
                <a:extLst>
                  <a:ext uri="{0D108BD9-81ED-4DB2-BD59-A6C34878D82A}">
                    <a16:rowId xmlns:a16="http://schemas.microsoft.com/office/drawing/2014/main" val="3209693225"/>
                  </a:ext>
                </a:extLst>
              </a:tr>
              <a:tr h="683057">
                <a:tc>
                  <a:txBody>
                    <a:bodyPr/>
                    <a:lstStyle/>
                    <a:p>
                      <a:pPr algn="l" fontAlgn="ctr"/>
                      <a:r>
                        <a:rPr lang="en-US" sz="1100" b="0" kern="1200" baseline="0" dirty="0">
                          <a:solidFill>
                            <a:srgbClr val="002060"/>
                          </a:solidFill>
                          <a:latin typeface="+mn-lt"/>
                          <a:cs typeface="Calibri"/>
                        </a:rPr>
                        <a:t>Let's begin by looking at our current state and discovering what we need to work on. </a:t>
                      </a:r>
                    </a:p>
                  </a:txBody>
                  <a:tcPr marL="9525" marR="9525" marT="9525" marB="0"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baseline="0" dirty="0">
                          <a:solidFill>
                            <a:srgbClr val="002060"/>
                          </a:solidFill>
                          <a:latin typeface="+mn-lt"/>
                          <a:ea typeface="+mn-ea"/>
                          <a:cs typeface="Calibri"/>
                        </a:rPr>
                        <a:t>3 Minute Facilitation</a:t>
                      </a:r>
                    </a:p>
                  </a:txBody>
                  <a:tcPr marL="10160" marR="10160" marT="7620" marB="0" anchor="ctr"/>
                </a:tc>
                <a:tc>
                  <a:txBody>
                    <a:bodyPr/>
                    <a:lstStyle/>
                    <a:p>
                      <a:pPr algn="l" fontAlgn="ctr"/>
                      <a:r>
                        <a:rPr lang="en-US" sz="1100" b="0" kern="1200" baseline="0" dirty="0">
                          <a:solidFill>
                            <a:srgbClr val="002060"/>
                          </a:solidFill>
                          <a:latin typeface="+mn-lt"/>
                          <a:cs typeface="Calibri"/>
                        </a:rPr>
                        <a:t>Participants are divided into pairs for them to do a 3-minute presentation, presenting a section from their workshops. Participants offer each other feedback on what’s working and areas of development.</a:t>
                      </a:r>
                    </a:p>
                  </a:txBody>
                  <a:tcPr marL="9525" marR="9525" marT="9525" marB="0" anchor="ctr"/>
                </a:tc>
                <a:tc>
                  <a:txBody>
                    <a:bodyPr/>
                    <a:lstStyle/>
                    <a:p>
                      <a:pPr algn="l" fontAlgn="ctr"/>
                      <a:r>
                        <a:rPr lang="en-US" sz="1100" b="0" kern="1200" baseline="0" dirty="0">
                          <a:solidFill>
                            <a:srgbClr val="002060"/>
                          </a:solidFill>
                          <a:latin typeface="+mn-lt"/>
                          <a:cs typeface="Calibri"/>
                        </a:rPr>
                        <a:t>Participant led</a:t>
                      </a:r>
                    </a:p>
                  </a:txBody>
                  <a:tcPr marL="9525" marR="9525" marT="9525" marB="0" anchor="ctr"/>
                </a:tc>
                <a:extLst>
                  <a:ext uri="{0D108BD9-81ED-4DB2-BD59-A6C34878D82A}">
                    <a16:rowId xmlns:a16="http://schemas.microsoft.com/office/drawing/2014/main" val="2369681419"/>
                  </a:ext>
                </a:extLst>
              </a:tr>
              <a:tr h="251644">
                <a:tc gridSpan="4">
                  <a:txBody>
                    <a:bodyPr/>
                    <a:lstStyle/>
                    <a:p>
                      <a:pPr algn="ctr" fontAlgn="ctr"/>
                      <a:r>
                        <a:rPr lang="en-US" sz="1800" b="1" kern="1200" dirty="0">
                          <a:solidFill>
                            <a:schemeClr val="bg1"/>
                          </a:solidFill>
                          <a:effectLst/>
                          <a:latin typeface="+mn-lt"/>
                          <a:ea typeface="+mn-ea"/>
                          <a:cs typeface="+mn-cs"/>
                        </a:rPr>
                        <a:t>Preparation &amp; Engaging Audiences</a:t>
                      </a:r>
                      <a:endParaRPr lang="en-US" sz="1100" b="0" kern="1200" baseline="0" dirty="0">
                        <a:solidFill>
                          <a:schemeClr val="bg1"/>
                        </a:solidFill>
                        <a:latin typeface="+mn-lt"/>
                        <a:cs typeface="Calibri"/>
                      </a:endParaRPr>
                    </a:p>
                  </a:txBody>
                  <a:tcPr marL="9525" marR="9525" marT="9525" marB="0" anchor="ctr">
                    <a:solidFill>
                      <a:schemeClr val="accent5"/>
                    </a:solidFill>
                  </a:tcPr>
                </a:tc>
                <a:tc h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100" b="0" kern="1200" baseline="0" dirty="0">
                        <a:solidFill>
                          <a:srgbClr val="002060"/>
                        </a:solidFill>
                        <a:latin typeface="+mn-lt"/>
                        <a:ea typeface="+mn-ea"/>
                        <a:cs typeface="Calibri"/>
                      </a:endParaRPr>
                    </a:p>
                  </a:txBody>
                  <a:tcPr marL="10160" marR="10160" marT="7620" marB="0" anchor="ctr"/>
                </a:tc>
                <a:tc hMerge="1">
                  <a:txBody>
                    <a:bodyPr/>
                    <a:lstStyle/>
                    <a:p>
                      <a:pPr algn="l" fontAlgn="ctr"/>
                      <a:endParaRPr lang="en-US" sz="1100" b="0" kern="1200" baseline="0" dirty="0">
                        <a:solidFill>
                          <a:srgbClr val="002060"/>
                        </a:solidFill>
                        <a:latin typeface="+mn-lt"/>
                        <a:cs typeface="Calibri"/>
                      </a:endParaRPr>
                    </a:p>
                  </a:txBody>
                  <a:tcPr marL="9525" marR="9525" marT="9525" marB="0" anchor="ctr"/>
                </a:tc>
                <a:tc hMerge="1">
                  <a:txBody>
                    <a:bodyPr/>
                    <a:lstStyle/>
                    <a:p>
                      <a:pPr algn="l" fontAlgn="ctr"/>
                      <a:endParaRPr lang="en-US" sz="1100" b="0" kern="1200" baseline="0" dirty="0">
                        <a:solidFill>
                          <a:srgbClr val="002060"/>
                        </a:solidFill>
                        <a:latin typeface="+mn-lt"/>
                        <a:cs typeface="Calibri"/>
                      </a:endParaRPr>
                    </a:p>
                  </a:txBody>
                  <a:tcPr marL="9525" marR="9525" marT="9525" marB="0" anchor="ctr"/>
                </a:tc>
                <a:extLst>
                  <a:ext uri="{0D108BD9-81ED-4DB2-BD59-A6C34878D82A}">
                    <a16:rowId xmlns:a16="http://schemas.microsoft.com/office/drawing/2014/main" val="1057266830"/>
                  </a:ext>
                </a:extLst>
              </a:tr>
              <a:tr h="768553">
                <a:tc>
                  <a:txBody>
                    <a:bodyPr/>
                    <a:lstStyle/>
                    <a:p>
                      <a:pPr algn="l" fontAlgn="ctr"/>
                      <a:r>
                        <a:rPr lang="en-US" sz="1100" b="0" kern="1200" baseline="0" dirty="0">
                          <a:solidFill>
                            <a:srgbClr val="002060"/>
                          </a:solidFill>
                          <a:latin typeface="+mn-lt"/>
                          <a:cs typeface="Calibri"/>
                        </a:rPr>
                        <a:t>We create meaning and communicate using more than just our words, then why do we spend all our time in preparing just the our training decks. Preparation of the voice, breath and body are also deeply connected to the ability to manage nerves. Let's create a preparation routine for ourselves.</a:t>
                      </a:r>
                    </a:p>
                  </a:txBody>
                  <a:tcPr marL="9525" marR="9525" marT="9525" marB="0"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kern="1200" baseline="0" dirty="0">
                          <a:solidFill>
                            <a:srgbClr val="002060"/>
                          </a:solidFill>
                          <a:latin typeface="+mn-lt"/>
                          <a:ea typeface="+mn-ea"/>
                          <a:cs typeface="Calibri"/>
                        </a:rPr>
                        <a:t>Voice-Body-Breath-Mind</a:t>
                      </a:r>
                    </a:p>
                  </a:txBody>
                  <a:tcPr marL="10160" marR="10160" marT="7620" marB="0" anchor="ctr"/>
                </a:tc>
                <a:tc>
                  <a:txBody>
                    <a:bodyPr/>
                    <a:lstStyle/>
                    <a:p>
                      <a:pPr algn="l" fontAlgn="ctr"/>
                      <a:r>
                        <a:rPr lang="en-US" sz="1100" b="0" kern="1200" baseline="0" dirty="0">
                          <a:solidFill>
                            <a:srgbClr val="002060"/>
                          </a:solidFill>
                          <a:latin typeface="+mn-lt"/>
                          <a:cs typeface="Calibri"/>
                        </a:rPr>
                        <a:t>Preparing your physical self: body, Breath, Mind and voice exercises.  Being able to handle nerves, and use our whole body to create an experience.</a:t>
                      </a:r>
                    </a:p>
                    <a:p>
                      <a:pPr algn="l" fontAlgn="ctr"/>
                      <a:endParaRPr lang="en-US" sz="1100" b="0" kern="1200" baseline="0" dirty="0">
                        <a:solidFill>
                          <a:srgbClr val="002060"/>
                        </a:solidFill>
                        <a:latin typeface="+mn-lt"/>
                        <a:cs typeface="Calibri"/>
                      </a:endParaRPr>
                    </a:p>
                  </a:txBody>
                  <a:tcPr marL="9525" marR="9525" marT="9525" marB="0" anchor="ctr"/>
                </a:tc>
                <a:tc>
                  <a:txBody>
                    <a:bodyPr/>
                    <a:lstStyle/>
                    <a:p>
                      <a:pPr algn="l" fontAlgn="ctr"/>
                      <a:r>
                        <a:rPr lang="en-US" sz="1100" b="0" kern="1200" baseline="0" dirty="0">
                          <a:solidFill>
                            <a:srgbClr val="002060"/>
                          </a:solidFill>
                          <a:latin typeface="+mn-lt"/>
                          <a:cs typeface="Calibri"/>
                        </a:rPr>
                        <a:t>Theatrical Exercise</a:t>
                      </a:r>
                    </a:p>
                  </a:txBody>
                  <a:tcPr marL="9525" marR="9525" marT="9525" marB="0" anchor="ctr"/>
                </a:tc>
                <a:extLst>
                  <a:ext uri="{0D108BD9-81ED-4DB2-BD59-A6C34878D82A}">
                    <a16:rowId xmlns:a16="http://schemas.microsoft.com/office/drawing/2014/main" val="1383796232"/>
                  </a:ext>
                </a:extLst>
              </a:tr>
              <a:tr h="574284">
                <a:tc>
                  <a:txBody>
                    <a:bodyPr/>
                    <a:lstStyle/>
                    <a:p>
                      <a:pPr algn="l" fontAlgn="ctr"/>
                      <a:r>
                        <a:rPr lang="en-US" sz="1100" b="0" kern="1200" baseline="0" dirty="0">
                          <a:solidFill>
                            <a:srgbClr val="002060"/>
                          </a:solidFill>
                          <a:latin typeface="+mn-lt"/>
                          <a:cs typeface="Calibri"/>
                        </a:rPr>
                        <a:t>The flow of our workshops is important to ensure retention from the participants. It is important to engage both left and right brain of our participants. Powerful workshops flow seamlessly like a story. </a:t>
                      </a:r>
                    </a:p>
                  </a:txBody>
                  <a:tcPr marL="9525" marR="9525" marT="9525" marB="0"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kern="1200" baseline="0" dirty="0">
                          <a:solidFill>
                            <a:srgbClr val="002060"/>
                          </a:solidFill>
                          <a:latin typeface="+mn-lt"/>
                          <a:ea typeface="+mn-ea"/>
                          <a:cs typeface="Calibri"/>
                        </a:rPr>
                        <a:t>Storyboarding- Engaging Left and Right brain.</a:t>
                      </a:r>
                    </a:p>
                  </a:txBody>
                  <a:tcPr marL="10160" marR="10160" marT="7620" marB="0" anchor="ctr"/>
                </a:tc>
                <a:tc>
                  <a:txBody>
                    <a:bodyPr/>
                    <a:lstStyle/>
                    <a:p>
                      <a:pPr algn="l" fontAlgn="ctr"/>
                      <a:r>
                        <a:rPr lang="en-US" sz="1100" b="0" kern="1200" baseline="0" dirty="0">
                          <a:solidFill>
                            <a:srgbClr val="002060"/>
                          </a:solidFill>
                          <a:latin typeface="+mn-lt"/>
                          <a:cs typeface="Calibri"/>
                        </a:rPr>
                        <a:t>Preparing the content - Story boarding/ story spine </a:t>
                      </a:r>
                    </a:p>
                  </a:txBody>
                  <a:tcPr marL="9525" marR="9525" marT="9525" marB="0" anchor="ctr"/>
                </a:tc>
                <a:tc>
                  <a:txBody>
                    <a:bodyPr/>
                    <a:lstStyle/>
                    <a:p>
                      <a:pPr algn="l" fontAlgn="ctr"/>
                      <a:r>
                        <a:rPr lang="en-US" sz="1100" b="0" kern="1200" baseline="0" dirty="0">
                          <a:solidFill>
                            <a:srgbClr val="002060"/>
                          </a:solidFill>
                          <a:latin typeface="+mn-lt"/>
                          <a:cs typeface="Calibri"/>
                        </a:rPr>
                        <a:t>Introducing the concept.</a:t>
                      </a:r>
                    </a:p>
                    <a:p>
                      <a:pPr algn="l" fontAlgn="ctr"/>
                      <a:r>
                        <a:rPr lang="en-US" sz="1100" b="0" kern="1200" baseline="0" dirty="0">
                          <a:solidFill>
                            <a:srgbClr val="002060"/>
                          </a:solidFill>
                          <a:latin typeface="+mn-lt"/>
                          <a:cs typeface="Calibri"/>
                        </a:rPr>
                        <a:t>Experiential Exercise</a:t>
                      </a:r>
                    </a:p>
                  </a:txBody>
                  <a:tcPr marL="9525" marR="9525" marT="9525" marB="0" anchor="ctr"/>
                </a:tc>
                <a:extLst>
                  <a:ext uri="{0D108BD9-81ED-4DB2-BD59-A6C34878D82A}">
                    <a16:rowId xmlns:a16="http://schemas.microsoft.com/office/drawing/2014/main" val="1540165001"/>
                  </a:ext>
                </a:extLst>
              </a:tr>
              <a:tr h="319491">
                <a:tc gridSpan="4">
                  <a:txBody>
                    <a:bodyPr/>
                    <a:lstStyle/>
                    <a:p>
                      <a:pPr algn="ctr" fontAlgn="ctr"/>
                      <a:r>
                        <a:rPr lang="en-US" sz="1800" b="1" kern="1200" dirty="0">
                          <a:solidFill>
                            <a:schemeClr val="bg1"/>
                          </a:solidFill>
                          <a:effectLst/>
                          <a:latin typeface="+mn-lt"/>
                          <a:ea typeface="+mn-ea"/>
                          <a:cs typeface="+mn-cs"/>
                        </a:rPr>
                        <a:t>Closing- Final presentations</a:t>
                      </a:r>
                      <a:r>
                        <a:rPr lang="en-US" sz="1800" b="1" kern="1200" baseline="0" dirty="0">
                          <a:solidFill>
                            <a:schemeClr val="bg1"/>
                          </a:solidFill>
                          <a:effectLst/>
                          <a:latin typeface="+mn-lt"/>
                          <a:ea typeface="+mn-ea"/>
                          <a:cs typeface="+mn-cs"/>
                        </a:rPr>
                        <a:t> and feedback</a:t>
                      </a:r>
                      <a:endParaRPr lang="en-US" sz="1800" b="1" kern="1200" dirty="0">
                        <a:solidFill>
                          <a:schemeClr val="bg1"/>
                        </a:solidFill>
                        <a:effectLst/>
                        <a:latin typeface="+mn-lt"/>
                        <a:ea typeface="+mn-ea"/>
                        <a:cs typeface="+mn-cs"/>
                      </a:endParaRPr>
                    </a:p>
                  </a:txBody>
                  <a:tcPr marL="9525" marR="9525" marT="9525" marB="0" anchor="ctr">
                    <a:solidFill>
                      <a:schemeClr val="accent5"/>
                    </a:solidFill>
                  </a:tcPr>
                </a:tc>
                <a:tc h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100" b="0" kern="1200" baseline="0" dirty="0">
                        <a:solidFill>
                          <a:srgbClr val="002060"/>
                        </a:solidFill>
                        <a:latin typeface="+mn-lt"/>
                        <a:ea typeface="+mn-ea"/>
                        <a:cs typeface="Calibri"/>
                      </a:endParaRPr>
                    </a:p>
                  </a:txBody>
                  <a:tcPr marL="10160" marR="10160" marT="7620" marB="0" anchor="ctr"/>
                </a:tc>
                <a:tc hMerge="1">
                  <a:txBody>
                    <a:bodyPr/>
                    <a:lstStyle/>
                    <a:p>
                      <a:pPr algn="l" fontAlgn="ctr"/>
                      <a:endParaRPr lang="en-US" sz="1100" b="0" kern="1200" baseline="0" dirty="0">
                        <a:solidFill>
                          <a:srgbClr val="002060"/>
                        </a:solidFill>
                        <a:latin typeface="+mn-lt"/>
                        <a:cs typeface="Calibri"/>
                      </a:endParaRPr>
                    </a:p>
                  </a:txBody>
                  <a:tcPr marL="9525" marR="9525" marT="9525" marB="0" anchor="ctr"/>
                </a:tc>
                <a:tc hMerge="1">
                  <a:txBody>
                    <a:bodyPr/>
                    <a:lstStyle/>
                    <a:p>
                      <a:pPr algn="l" fontAlgn="ctr"/>
                      <a:endParaRPr lang="en-US" sz="1100" b="0" kern="1200" baseline="0" dirty="0">
                        <a:solidFill>
                          <a:srgbClr val="002060"/>
                        </a:solidFill>
                        <a:latin typeface="+mn-lt"/>
                        <a:cs typeface="Calibri"/>
                      </a:endParaRPr>
                    </a:p>
                  </a:txBody>
                  <a:tcPr marL="9525" marR="9525" marT="9525" marB="0" anchor="ctr"/>
                </a:tc>
                <a:extLst>
                  <a:ext uri="{0D108BD9-81ED-4DB2-BD59-A6C34878D82A}">
                    <a16:rowId xmlns:a16="http://schemas.microsoft.com/office/drawing/2014/main" val="3602888240"/>
                  </a:ext>
                </a:extLst>
              </a:tr>
              <a:tr h="422031">
                <a:tc>
                  <a:txBody>
                    <a:bodyPr/>
                    <a:lstStyle/>
                    <a:p>
                      <a:pPr algn="l" rtl="0" fontAlgn="t"/>
                      <a:r>
                        <a:rPr lang="en-IN" sz="1100" b="0" kern="1200" baseline="0" dirty="0">
                          <a:solidFill>
                            <a:srgbClr val="002060"/>
                          </a:solidFill>
                          <a:latin typeface="+mn-lt"/>
                          <a:ea typeface="+mn-ea"/>
                          <a:cs typeface="Calibri"/>
                        </a:rPr>
                        <a:t>To internalize the learning we’d ask the participants to incorporate their feedback and take another shot with their morning presentation.</a:t>
                      </a:r>
                    </a:p>
                  </a:txBody>
                  <a:tcPr marL="28575" marR="28575" marT="19050" marB="19050"/>
                </a:tc>
                <a:tc>
                  <a:txBody>
                    <a:bodyPr/>
                    <a:lstStyle/>
                    <a:p>
                      <a:r>
                        <a:rPr lang="en-IN" sz="1100" b="0" kern="1200" baseline="0" dirty="0">
                          <a:solidFill>
                            <a:srgbClr val="002060"/>
                          </a:solidFill>
                          <a:latin typeface="+mn-lt"/>
                          <a:ea typeface="+mn-ea"/>
                          <a:cs typeface="Calibri"/>
                        </a:rPr>
                        <a:t>Practice, Rehearsal and Feedback.</a:t>
                      </a:r>
                    </a:p>
                  </a:txBody>
                  <a:tcPr/>
                </a:tc>
                <a:tc>
                  <a:txBody>
                    <a:bodyPr/>
                    <a:lstStyle/>
                    <a:p>
                      <a:pPr algn="l" rtl="0" fontAlgn="t"/>
                      <a:r>
                        <a:rPr lang="en-IN" sz="1100" b="0" kern="1200" baseline="0" dirty="0">
                          <a:solidFill>
                            <a:srgbClr val="002060"/>
                          </a:solidFill>
                          <a:latin typeface="+mn-lt"/>
                          <a:ea typeface="+mn-ea"/>
                          <a:cs typeface="Calibri"/>
                        </a:rPr>
                        <a:t>Participants make another deck for their 3 minute pitch  and incorporate the feedback received and  use the storyboard tool to engage.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rgbClr val="002060"/>
                          </a:solidFill>
                          <a:latin typeface="+mn-lt"/>
                          <a:ea typeface="+mn-ea"/>
                          <a:cs typeface="Calibri"/>
                        </a:rPr>
                        <a:t>Celebrating the movement and the change. Re-enforcing the learning.</a:t>
                      </a:r>
                    </a:p>
                  </a:txBody>
                  <a:tcPr/>
                </a:tc>
                <a:extLst>
                  <a:ext uri="{0D108BD9-81ED-4DB2-BD59-A6C34878D82A}">
                    <a16:rowId xmlns:a16="http://schemas.microsoft.com/office/drawing/2014/main" val="2565413619"/>
                  </a:ext>
                </a:extLst>
              </a:tr>
            </a:tbl>
          </a:graphicData>
        </a:graphic>
      </p:graphicFrame>
      <p:sp>
        <p:nvSpPr>
          <p:cNvPr id="5" name="Title 5"/>
          <p:cNvSpPr>
            <a:spLocks noGrp="1"/>
          </p:cNvSpPr>
          <p:nvPr>
            <p:ph type="title"/>
          </p:nvPr>
        </p:nvSpPr>
        <p:spPr>
          <a:xfrm>
            <a:off x="0" y="52544"/>
            <a:ext cx="11057206" cy="548680"/>
          </a:xfrm>
        </p:spPr>
        <p:txBody>
          <a:bodyPr vert="horz" lIns="91440" tIns="45720" rIns="91440" bIns="45720" rtlCol="0" anchor="ctr">
            <a:normAutofit fontScale="90000"/>
          </a:bodyPr>
          <a:lstStyle/>
          <a:p>
            <a:r>
              <a:rPr lang="en-US" sz="3100" b="1" dirty="0">
                <a:solidFill>
                  <a:srgbClr val="002060"/>
                </a:solidFill>
                <a:latin typeface="+mn-lt"/>
              </a:rPr>
              <a:t>Tentative Design- Half-Day Session </a:t>
            </a:r>
            <a:r>
              <a:rPr lang="en-US" sz="2200" b="1" dirty="0">
                <a:solidFill>
                  <a:srgbClr val="002060"/>
                </a:solidFill>
                <a:latin typeface="+mn-lt"/>
              </a:rPr>
              <a:t>[1 </a:t>
            </a:r>
            <a:r>
              <a:rPr lang="en-US" sz="2200" b="1" dirty="0" err="1">
                <a:solidFill>
                  <a:srgbClr val="002060"/>
                </a:solidFill>
                <a:latin typeface="+mn-lt"/>
              </a:rPr>
              <a:t>MaynardLeigh</a:t>
            </a:r>
            <a:r>
              <a:rPr lang="en-US" sz="2200" b="1" dirty="0">
                <a:solidFill>
                  <a:srgbClr val="002060"/>
                </a:solidFill>
                <a:latin typeface="+mn-lt"/>
              </a:rPr>
              <a:t> Consultants for 16 Participants]</a:t>
            </a:r>
            <a:endParaRPr lang="en-US" sz="3100" b="1" dirty="0">
              <a:solidFill>
                <a:srgbClr val="002060"/>
              </a:solidFill>
              <a:latin typeface="+mn-lt"/>
            </a:endParaRPr>
          </a:p>
        </p:txBody>
      </p:sp>
      <p:sp>
        <p:nvSpPr>
          <p:cNvPr id="6"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Tree>
    <p:extLst>
      <p:ext uri="{BB962C8B-B14F-4D97-AF65-F5344CB8AC3E}">
        <p14:creationId xmlns:p14="http://schemas.microsoft.com/office/powerpoint/2010/main" val="90496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2114">
            <a:off x="956415" y="3083657"/>
            <a:ext cx="2055918" cy="2911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2" name="Rectangle 1"/>
          <p:cNvSpPr>
            <a:spLocks noChangeArrowheads="1"/>
          </p:cNvSpPr>
          <p:nvPr/>
        </p:nvSpPr>
        <p:spPr bwMode="auto">
          <a:xfrm>
            <a:off x="545206" y="129115"/>
            <a:ext cx="7786688" cy="523220"/>
          </a:xfrm>
          <a:prstGeom prst="rect">
            <a:avLst/>
          </a:prstGeom>
          <a:noFill/>
          <a:ln w="9525">
            <a:noFill/>
            <a:miter lim="800000"/>
            <a:headEnd/>
            <a:tailEnd/>
          </a:ln>
        </p:spPr>
        <p:txBody>
          <a:bodyPr anchor="ctr">
            <a:spAutoFit/>
          </a:bodyPr>
          <a:lstStyle/>
          <a:p>
            <a:pPr algn="just"/>
            <a:r>
              <a:rPr lang="en-US" sz="2400" b="1" dirty="0">
                <a:solidFill>
                  <a:schemeClr val="tx2"/>
                </a:solidFill>
                <a:latin typeface="Arial" pitchFamily="34" charset="0"/>
                <a:ea typeface="Times New Roman" pitchFamily="18" charset="0"/>
                <a:cs typeface="Arial" pitchFamily="34" charset="0"/>
              </a:rPr>
              <a:t>Learning</a:t>
            </a:r>
            <a:r>
              <a:rPr lang="en-US" sz="2800" b="1" dirty="0">
                <a:solidFill>
                  <a:srgbClr val="FFFF00"/>
                </a:solidFill>
                <a:latin typeface="Calibri" pitchFamily="34" charset="0"/>
                <a:ea typeface="Times New Roman" charset="0"/>
                <a:cs typeface="Calibri" pitchFamily="34" charset="0"/>
              </a:rPr>
              <a:t> </a:t>
            </a:r>
            <a:r>
              <a:rPr lang="en-US" sz="2400" b="1" dirty="0">
                <a:solidFill>
                  <a:schemeClr val="tx2"/>
                </a:solidFill>
                <a:latin typeface="Arial" pitchFamily="34" charset="0"/>
                <a:ea typeface="Times New Roman" pitchFamily="18" charset="0"/>
                <a:cs typeface="Arial" pitchFamily="34" charset="0"/>
              </a:rPr>
              <a:t>Collaterals</a:t>
            </a:r>
          </a:p>
        </p:txBody>
      </p:sp>
      <p:sp>
        <p:nvSpPr>
          <p:cNvPr id="15371" name="AutoShape 11" descr="data:image/jpeg;base64,/9j/4AAQSkZJRgABAQAAAQABAAD/2wCEAAkGBhQSEBQUEhQWFRUUFRwUGBcUFBQVGBgcFBUYFxUXGBgXHCYgHRwjGhUUHy8gLycpLiwsFR4xNTAqNSYrLCkBCQoKDgwOGQ8PGjUkHyU1LCoqLDA1KSw1LykpLCkyMCosKSksLTUqNS0yLC8tLCkwLCwpNC0qNSwsLDQpLCktLP/AABEIAIwAZAMBIgACEQEDEQH/xAAbAAABBQEBAAAAAAAAAAAAAAAFAAEDBAYCB//EADsQAAIBAgQDBQUHAwMFAAAAAAECEQADBBIhMQVBYRMiMlFxBhQjgZEVQlJiobHRweHwJHPiB0NykrL/xAAaAQACAwEBAAAAAAAAAAAAAAABAwACBAUG/8QAMxEAAQMCBAQDCAICAwAAAAAAAQACEQMhBBIxQQUiUfBhcZETMoGhscHR4RXxYpIUM0L/2gAMAwEAAhEDEQA/ANUfaS3mMYqzBOx1IE8j6ft1p7ntHa+7irI7o3Ohb7xjy6TWO4Pwm1eS6zPcU2UznKEII12nY6U+G4Ml63cey7zaGZkuIoJU81ZDHI8q8W7hmFDiC42gGw3iP/K9meHYcSC42ifjpste3H1O2KsDTzn57D/PKu39oUyjLiLBMay251/4/rWPv8Isph7V43L0XSVChLRIK7ySQOVVHw1mbcXLhDyGlEzoQwAkAwQZJ35VG8Kwz9CdSPdGomdvD8It4ZQdo5249Ph4Le2ePr97EWPk3Qx+sV0OPLC/Hw8ycxzaRpECd9/pWMx3ALNvEdg19w0gZjZUpLRAMPPzilg/ZjNijhrjlLg2YIGUiJ/ECJmlfxuDIz5zEZvd266X1Vf4/DZc3tDpOm3XRbW3xwQZv2CY0htJkb/KaT8Z0XLfsE65pbqYj5R9K89s4Ow75Rfdd4L2FCnKDzF2RMeVT/Y9r3ZMQbzBWfswvYAsGEz/ANwCNDVzwnDNIlxv/id58PBWPC6IsXn0P48FvTxnaLtjbvd/YydRr5RTjjGg+JYJnX4mw6ef+bV5tiMNbVFZLmeSVINvIy5QCDGZpBn9Ku4vgiWcov3crsuYolrtCgO2Y5h9BUPCMOI5tZjlM21tqgeFUhHOb+HTwW4+2HA8dhj/ALgFT3OLanK9mJ7pNwSR18uX1rA4n2fW2Wz30yBVZWRM+fOSIyhgQRGvrTYnglu3btO18ZbwJX/TsTCxMgPp4hVf4vDOiHa/4u6T9FQcNomIqG/gek9Fv14op8T2wfy3BH7+c0q8wx2DCXGSQ2UxmAgNIBkfWlTBwGm4SH/L9pzeFMIBDz6I77MKAmMmSOwEgGD4m2MGPpVSzxdbVu4lm3lN0ZWd7hdoE6ABQBuag4ZxB7aX8tpnW4gtswzQkSZJCkc9pFUeyeA2Vsp0DZWymdoMRXaGGDqj3PFiQRfWANp6jddFtEOe4v0Mb9ANvytBjriDh+Fzozy7xlcJG/PK06UKxt62z2uyXKMqAgnMQ2bWWgTy1irF7iAazaw9yzdzWmJGRsrEtyyNbJ2qpiryBbQW26BWNwtcIJfVIg5QIAWNPxUuhRczUHV29oJJFp+0o0WFuoOrt7QSTpP2Ww4hg7T4zEOEZ71kLcW2XAR4EyIEyI29KE+y/EGv8SW68ZnVjpsAAAAKH4zjznF+8qjWzIOVp5KAVJgbj+akw3HEtYz3hbLqjT8MkDvMNcrREc46msbMHVbRcwiSWQL6GLt13N59dlnbh3ikWxJLYF9DFx8dewqtm9hst3u3QxttkNx7bLmnTRVBnyoiDb+y7XaByPeWjsyoMw/4gRETWbiBr+oijCcSt+6rh7qXgUuG7KZQe9O6uNoNb69A8uWTzAm+0FbK1PTLJuD8IKYvZ7TCm0GADL2mcqWnth4iNNtulWPbEH367POCPTKP6g0PxDWjaC2kuznzM75TIykBBk9Zq7iuM2sQqe8LcF1AEFy1kJYcg6ORr6HnVMjm1G1ACRDgetyDPyjqqZSHteASLg9bkGe7oQqijnGj/pcD/tXP3t0JxBtyOzLxse0yAz5AKdPSSat4/iIuWcNbAINlGUkx3sxUysGfu/rTqjXOfTcBoTP+rgrvBc5juhP0KHk0qRpq0JiL4tmexhzYMG1bdGCuqsjMxJOpGjA79Iq5jboz4m5mU2XwmRIYb5ECoF8wwc7aT1rLsNaYDWavCSMNpfr8zP8AS3VrGWzirN/Oudbq4cyw/ErBvQWywnzEULstbu4ZFuMIsKL4BO4lhdtx+aLRjoazGWkamVVbgg3R3T4RP5K0/Hma8MSqHO3a4e5AYaj3Z1ZhrrDMAfKu8Vj0dnsOw7K/dZS0yEdLNhbdz0D5gT5E+VZMrTxRhMGEAAE6aegv8pC2+Gxai4A7CRi8QqksIVjYtqh9M0wfMzQjh967ZPa32dWsLltZxmOe4TtzYaMeYrPadKdVHIUMqDcGGgidbaeenSZIK1ZPZPihaci02Ga7aCtAAukNAAO4Mjz0FTWsQXsIcxN84S7kM96Te70fmjbnWQC/zXWUeQ1oQquwgMSb9Y8I+e61/wBoizaVnGd/dkW+h8TK12MrT97ITvsa4Nvs3Fle1dHt2gL2HJzoMzm2+mkNPeUkeHfSsoFpBR/nXepCr/wxe/e2+36OisYu3luOuYNldlzDZsrEZh0MT86eq0U9CFpiErlcinNNFXTG6JRXLCuqYmorhcVPg0BuLmMLMsei6kepiPnUNWMNgmuBiu65RHNi7ZVA+dB5AaZMftR5AFzCO2LlsubkpF3KxEAAMLd4OAp2E5fqKDcOwqNbYucuSCTO6tKwB5hsvqGPlUd3BMrKsAl/DlIIYzlgH10q0eFXssDVfFAeV5j0k5T9KyBrWAw/WPQdwsoa1gs7WPQdwrZ4XamAdeQ7QbC6FzT1Qk/KqtqxbzXp1CE5O9GaHgaxzFRHhhF1bUiWjbXxDMPLXWuWwhBtjQm4qsIP49FFFo2zzN1GjbPM3RRuFWcwUMSCWhsywSpYZDroTC6+tcDC2xauMs6o3jKSpDABYHPnPWqrcGuad0EmREroc+QLMwSTp6044G8pEHOBroAubNAOp/CdaVy71Owl8u9TsKgaVOaVbVpXJrpLcnStlcxuEu+OyqE8wYqjjMNhzbZMOyliOrEdDt6Ur23ULmP4jlYeUztooeG+zYuWDcJ8Ryp+YjeOg86ixHs2bY+K6r05/QUEHEr1q6CWaV7sE6AeQHIVr8LiUxaAjxgc6VVNSkcxMtPyXLwnFH1HFr3X70QT3Cyds59AB/WqIvtZLBTEkQSNe42ZD6gxR88Uu2TCqFIO4QE/rXF/j95h31DD81pSP0q4cTrcLuMqVNxI8/0gYxbu6EDVDKrbWI72cwADrOs6+lWsZxUt3OzCqBlKuusglgY0ykZj8jUGGxARrhiM1t1UETq0QPSiFzH2C47qkGczFSGGiAEEgyR8TSg8AOHJMad93T3xmHJKHnHsbguaZljWNO6IE/KKb3k/Db8AUKY3FsyPXWpMRilLWWEQqIG7sao0tI56UQbG2ZMhW7zkd0wA17MIH/gTUc7LEMUccsQ1VsJxgrGcZgGDAADftO0Mz1mPLrUVri7gzpso2/BmI/8As1buYjDwSqpmjQEMBEuDB/FBQ9YoOooMYx8ktjzUYxrpJbHmkfSnpiKVak1C2uHzojgMJc8QBjpUF7Bc15cjRrgPtDlIDDXb1p9R5LeUSvBU8EaNXLiLHbofinbBC6vWh9i/cw1yV0jcedajEX7fiUROvSoLtlL69fOud7XLZw5Sttfh5j2jNQrFvEDFpKeMdagt8cxVlcsnKNIIDAfUUCXPhnlJ6iiNviVx+/beD5cvodKDaWQ2gt2nZWoYyRkqi48vupcb7QNcUi4iRGp7OD8iNqAAUZf2kvgFXYEbRkT+KC89K0sbC9NgvdMNjvyC6WuqYCkKsti6ApAUhT1EEqalSoJaY1Hew+bbQjn/ADUxFNNXBI0Sa+Hp4imadQSEY4ZihetNbckOBv8AtQ4XntP5EbiqxAJ5z0MU62jqc0jyO9VyNv8ARYaTa+HcKbm5mm0/cj6oy1xbyfmFCINtsy7cxXCXCDIq1cxAYdaW1pZYaLHxLhsD2tNSdl2ozJv5VCnD7h2Rvoab2dS42JC2o11IJgV6/hQ4K6oFA72gmRyBH70mtWNF+RZ8HxV7KMETC8evYdkMMCD5Go4r1njnCcLiNXXvbZkMN/es7c/6erIy4gZTyZYYfrFFuJaRey61HitJ7ZqS099FiquYHhNy8YtoT15D1Nam9hsLhPDbF5gJJLbf0oJxP22uXO5bUInMD9tKu1z6nuD1S63FA0CBroT+P6Vu37IoB8TEKrcwBmA+dPQG5xJZ1knpTUMlXqlHFX/7voo5qN67NJhpT13GqOaaa6pUUxRmnBroilFFR1xCiwRuKS40J86KWvbK8QLYMieX80Pe3O8npOlPhjDaW/odaJDX3IXj6mGqYV7aQdyzrEz5CDCPL7WFTLctABJ+dQ8T9r2uLvy5aUJv4OTzHTSKiXAHcmao2jS1Var64cQ1g8+/wuXxjFCJnNvTYfCE1dVFGwpFqYXge6tFHhdSqQ+sVycEopUxWlSszuq6o4fRFoSNIjSuqQ2qLoBR5abLXYpEUUyVZ4VhUdz2rZUA7xnLGY5V19TPyorh+AoYDTmUBbihtmMwR0MEeq9aGHh65lEnW3n5aHyGm1P9lJlJ10ZlHh+7Ou2+lCVkqHMZDyO+/l0uRTgtrsS5zZsobLm1UlASsdNzOsGkeC2s7jvKLdwJMtqHZ0Q94cnVZO0Gg6YRY/8AXy+9M13jcGE2k8tY69OlSUt1HPyOeTP68Va92B7WAxNu7bt6a6N2guTpyNverlzgylrwGb4TEKJMvHa93VRr8MaiedBzZA2nwT/b0rtrOo1O8b+UEVJU9gAZaY7Hj5+qJPwZRuSDkuPE5vAttlg5Rp8TX5VVu8LAs9oG1CI5B59o2URG0fOelVCmp1POuxb5SYjzoJga4RzKuRSrqKVRMlf/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73" name="AutoShape 13" descr="data:image/jpeg;base64,/9j/4AAQSkZJRgABAQAAAQABAAD/2wCEAAkGBhQSEBQUEhQWFRUUFRwUGBcUFBQVGBgcFBUYFxUXGBgXHCYgHRwjGhUUHy8gLycpLiwsFR4xNTAqNSYrLCkBCQoKDgwOGQ8PGjUkHyU1LCoqLDA1KSw1LykpLCkyMCosKSksLTUqNS0yLC8tLCkwLCwpNC0qNSwsLDQpLCktLP/AABEIAIwAZAMBIgACEQEDEQH/xAAbAAABBQEBAAAAAAAAAAAAAAAFAAEDBAYCB//EADsQAAIBAgQDBQUHAwMFAAAAAAECEQADBBIhMQVBYRMiMlFxBhQjgZEVQlJiobHRweHwJHPiB0NykrL/xAAaAQACAwEBAAAAAAAAAAAAAAABAwACBAUG/8QAMxEAAQMCBAQDCAICAwAAAAAAAQACEQMhBBIxQQUiUfBhcZETMoGhscHR4RXxYpIUM0L/2gAMAwEAAhEDEQA/ANUfaS3mMYqzBOx1IE8j6ft1p7ntHa+7irI7o3Ohb7xjy6TWO4Pwm1eS6zPcU2UznKEII12nY6U+G4Ml63cey7zaGZkuIoJU81ZDHI8q8W7hmFDiC42gGw3iP/K9meHYcSC42ifjpste3H1O2KsDTzn57D/PKu39oUyjLiLBMay251/4/rWPv8Isph7V43L0XSVChLRIK7ySQOVVHw1mbcXLhDyGlEzoQwAkAwQZJ35VG8Kwz9CdSPdGomdvD8It4ZQdo5249Ph4Le2ePr97EWPk3Qx+sV0OPLC/Hw8ycxzaRpECd9/pWMx3ALNvEdg19w0gZjZUpLRAMPPzilg/ZjNijhrjlLg2YIGUiJ/ECJmlfxuDIz5zEZvd266X1Vf4/DZc3tDpOm3XRbW3xwQZv2CY0htJkb/KaT8Z0XLfsE65pbqYj5R9K89s4Ow75Rfdd4L2FCnKDzF2RMeVT/Y9r3ZMQbzBWfswvYAsGEz/ANwCNDVzwnDNIlxv/id58PBWPC6IsXn0P48FvTxnaLtjbvd/YydRr5RTjjGg+JYJnX4mw6ef+bV5tiMNbVFZLmeSVINvIy5QCDGZpBn9Ku4vgiWcov3crsuYolrtCgO2Y5h9BUPCMOI5tZjlM21tqgeFUhHOb+HTwW4+2HA8dhj/ALgFT3OLanK9mJ7pNwSR18uX1rA4n2fW2Wz30yBVZWRM+fOSIyhgQRGvrTYnglu3btO18ZbwJX/TsTCxMgPp4hVf4vDOiHa/4u6T9FQcNomIqG/gek9Fv14op8T2wfy3BH7+c0q8wx2DCXGSQ2UxmAgNIBkfWlTBwGm4SH/L9pzeFMIBDz6I77MKAmMmSOwEgGD4m2MGPpVSzxdbVu4lm3lN0ZWd7hdoE6ABQBuag4ZxB7aX8tpnW4gtswzQkSZJCkc9pFUeyeA2Vsp0DZWymdoMRXaGGDqj3PFiQRfWANp6jddFtEOe4v0Mb9ANvytBjriDh+Fzozy7xlcJG/PK06UKxt62z2uyXKMqAgnMQ2bWWgTy1irF7iAazaw9yzdzWmJGRsrEtyyNbJ2qpiryBbQW26BWNwtcIJfVIg5QIAWNPxUuhRczUHV29oJJFp+0o0WFuoOrt7QSTpP2Ww4hg7T4zEOEZ71kLcW2XAR4EyIEyI29KE+y/EGv8SW68ZnVjpsAAAAKH4zjznF+8qjWzIOVp5KAVJgbj+akw3HEtYz3hbLqjT8MkDvMNcrREc46msbMHVbRcwiSWQL6GLt13N59dlnbh3ikWxJLYF9DFx8dewqtm9hst3u3QxttkNx7bLmnTRVBnyoiDb+y7XaByPeWjsyoMw/4gRETWbiBr+oijCcSt+6rh7qXgUuG7KZQe9O6uNoNb69A8uWTzAm+0FbK1PTLJuD8IKYvZ7TCm0GADL2mcqWnth4iNNtulWPbEH367POCPTKP6g0PxDWjaC2kuznzM75TIykBBk9Zq7iuM2sQqe8LcF1AEFy1kJYcg6ORr6HnVMjm1G1ACRDgetyDPyjqqZSHteASLg9bkGe7oQqijnGj/pcD/tXP3t0JxBtyOzLxse0yAz5AKdPSSat4/iIuWcNbAINlGUkx3sxUysGfu/rTqjXOfTcBoTP+rgrvBc5juhP0KHk0qRpq0JiL4tmexhzYMG1bdGCuqsjMxJOpGjA79Iq5jboz4m5mU2XwmRIYb5ECoF8wwc7aT1rLsNaYDWavCSMNpfr8zP8AS3VrGWzirN/Oudbq4cyw/ErBvQWywnzEULstbu4ZFuMIsKL4BO4lhdtx+aLRjoazGWkamVVbgg3R3T4RP5K0/Hma8MSqHO3a4e5AYaj3Z1ZhrrDMAfKu8Vj0dnsOw7K/dZS0yEdLNhbdz0D5gT5E+VZMrTxRhMGEAAE6aegv8pC2+Gxai4A7CRi8QqksIVjYtqh9M0wfMzQjh967ZPa32dWsLltZxmOe4TtzYaMeYrPadKdVHIUMqDcGGgidbaeenSZIK1ZPZPihaci02Ga7aCtAAukNAAO4Mjz0FTWsQXsIcxN84S7kM96Te70fmjbnWQC/zXWUeQ1oQquwgMSb9Y8I+e61/wBoizaVnGd/dkW+h8TK12MrT97ITvsa4Nvs3Fle1dHt2gL2HJzoMzm2+mkNPeUkeHfSsoFpBR/nXepCr/wxe/e2+36OisYu3luOuYNldlzDZsrEZh0MT86eq0U9CFpiErlcinNNFXTG6JRXLCuqYmorhcVPg0BuLmMLMsei6kepiPnUNWMNgmuBiu65RHNi7ZVA+dB5AaZMftR5AFzCO2LlsubkpF3KxEAAMLd4OAp2E5fqKDcOwqNbYucuSCTO6tKwB5hsvqGPlUd3BMrKsAl/DlIIYzlgH10q0eFXssDVfFAeV5j0k5T9KyBrWAw/WPQdwsoa1gs7WPQdwrZ4XamAdeQ7QbC6FzT1Qk/KqtqxbzXp1CE5O9GaHgaxzFRHhhF1bUiWjbXxDMPLXWuWwhBtjQm4qsIP49FFFo2zzN1GjbPM3RRuFWcwUMSCWhsywSpYZDroTC6+tcDC2xauMs6o3jKSpDABYHPnPWqrcGuad0EmREroc+QLMwSTp6044G8pEHOBroAubNAOp/CdaVy71Owl8u9TsKgaVOaVbVpXJrpLcnStlcxuEu+OyqE8wYqjjMNhzbZMOyliOrEdDt6Ur23ULmP4jlYeUztooeG+zYuWDcJ8Ryp+YjeOg86ixHs2bY+K6r05/QUEHEr1q6CWaV7sE6AeQHIVr8LiUxaAjxgc6VVNSkcxMtPyXLwnFH1HFr3X70QT3Cyds59AB/WqIvtZLBTEkQSNe42ZD6gxR88Uu2TCqFIO4QE/rXF/j95h31DD81pSP0q4cTrcLuMqVNxI8/0gYxbu6EDVDKrbWI72cwADrOs6+lWsZxUt3OzCqBlKuusglgY0ykZj8jUGGxARrhiM1t1UETq0QPSiFzH2C47qkGczFSGGiAEEgyR8TSg8AOHJMad93T3xmHJKHnHsbguaZljWNO6IE/KKb3k/Db8AUKY3FsyPXWpMRilLWWEQqIG7sao0tI56UQbG2ZMhW7zkd0wA17MIH/gTUc7LEMUccsQ1VsJxgrGcZgGDAADftO0Mz1mPLrUVri7gzpso2/BmI/8As1buYjDwSqpmjQEMBEuDB/FBQ9YoOooMYx8ktjzUYxrpJbHmkfSnpiKVak1C2uHzojgMJc8QBjpUF7Bc15cjRrgPtDlIDDXb1p9R5LeUSvBU8EaNXLiLHbofinbBC6vWh9i/cw1yV0jcedajEX7fiUROvSoLtlL69fOud7XLZw5Sttfh5j2jNQrFvEDFpKeMdagt8cxVlcsnKNIIDAfUUCXPhnlJ6iiNviVx+/beD5cvodKDaWQ2gt2nZWoYyRkqi48vupcb7QNcUi4iRGp7OD8iNqAAUZf2kvgFXYEbRkT+KC89K0sbC9NgvdMNjvyC6WuqYCkKsti6ApAUhT1EEqalSoJaY1Hew+bbQjn/ADUxFNNXBI0Sa+Hp4imadQSEY4ZihetNbckOBv8AtQ4XntP5EbiqxAJ5z0MU62jqc0jyO9VyNv8ARYaTa+HcKbm5mm0/cj6oy1xbyfmFCINtsy7cxXCXCDIq1cxAYdaW1pZYaLHxLhsD2tNSdl2ozJv5VCnD7h2Rvoab2dS42JC2o11IJgV6/hQ4K6oFA72gmRyBH70mtWNF+RZ8HxV7KMETC8evYdkMMCD5Go4r1njnCcLiNXXvbZkMN/es7c/6erIy4gZTyZYYfrFFuJaRey61HitJ7ZqS099FiquYHhNy8YtoT15D1Nam9hsLhPDbF5gJJLbf0oJxP22uXO5bUInMD9tKu1z6nuD1S63FA0CBroT+P6Vu37IoB8TEKrcwBmA+dPQG5xJZ1knpTUMlXqlHFX/7voo5qN67NJhpT13GqOaaa6pUUxRmnBroilFFR1xCiwRuKS40J86KWvbK8QLYMieX80Pe3O8npOlPhjDaW/odaJDX3IXj6mGqYV7aQdyzrEz5CDCPL7WFTLctABJ+dQ8T9r2uLvy5aUJv4OTzHTSKiXAHcmao2jS1Var64cQ1g8+/wuXxjFCJnNvTYfCE1dVFGwpFqYXge6tFHhdSqQ+sVycEopUxWlSszuq6o4fRFoSNIjSuqQ2qLoBR5abLXYpEUUyVZ4VhUdz2rZUA7xnLGY5V19TPyorh+AoYDTmUBbihtmMwR0MEeq9aGHh65lEnW3n5aHyGm1P9lJlJ10ZlHh+7Ou2+lCVkqHMZDyO+/l0uRTgtrsS5zZsobLm1UlASsdNzOsGkeC2s7jvKLdwJMtqHZ0Q94cnVZO0Gg6YRY/8AXy+9M13jcGE2k8tY69OlSUt1HPyOeTP68Va92B7WAxNu7bt6a6N2guTpyNverlzgylrwGb4TEKJMvHa93VRr8MaiedBzZA2nwT/b0rtrOo1O8b+UEVJU9gAZaY7Hj5+qJPwZRuSDkuPE5vAttlg5Rp8TX5VVu8LAs9oG1CI5B59o2URG0fOelVCmp1POuxb5SYjzoJga4RzKuRSrqKVRMlf/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75" name="AutoShape 15" descr="data:image/jpeg;base64,/9j/4AAQSkZJRgABAQAAAQABAAD/2wCEAAkGBhQSEBQUEhQWFRUUFRwUGBcUFBQVGBgcFBUYFxUXGBgXHCYgHRwjGhUUHy8gLycpLiwsFR4xNTAqNSYrLCkBCQoKDgwOGQ8PGjUkHyU1LCoqLDA1KSw1LykpLCkyMCosKSksLTUqNS0yLC8tLCkwLCwpNC0qNSwsLDQpLCktLP/AABEIAIwAZAMBIgACEQEDEQH/xAAbAAABBQEBAAAAAAAAAAAAAAAFAAEDBAYCB//EADsQAAIBAgQDBQUHAwMFAAAAAAECEQADBBIhMQVBYRMiMlFxBhQjgZEVQlJiobHRweHwJHPiB0NykrL/xAAaAQACAwEBAAAAAAAAAAAAAAABAwACBAUG/8QAMxEAAQMCBAQDCAICAwAAAAAAAQACEQMhBBIxQQUiUfBhcZETMoGhscHR4RXxYpIUM0L/2gAMAwEAAhEDEQA/ANUfaS3mMYqzBOx1IE8j6ft1p7ntHa+7irI7o3Ohb7xjy6TWO4Pwm1eS6zPcU2UznKEII12nY6U+G4Ml63cey7zaGZkuIoJU81ZDHI8q8W7hmFDiC42gGw3iP/K9meHYcSC42ifjpste3H1O2KsDTzn57D/PKu39oUyjLiLBMay251/4/rWPv8Isph7V43L0XSVChLRIK7ySQOVVHw1mbcXLhDyGlEzoQwAkAwQZJ35VG8Kwz9CdSPdGomdvD8It4ZQdo5249Ph4Le2ePr97EWPk3Qx+sV0OPLC/Hw8ycxzaRpECd9/pWMx3ALNvEdg19w0gZjZUpLRAMPPzilg/ZjNijhrjlLg2YIGUiJ/ECJmlfxuDIz5zEZvd266X1Vf4/DZc3tDpOm3XRbW3xwQZv2CY0htJkb/KaT8Z0XLfsE65pbqYj5R9K89s4Ow75Rfdd4L2FCnKDzF2RMeVT/Y9r3ZMQbzBWfswvYAsGEz/ANwCNDVzwnDNIlxv/id58PBWPC6IsXn0P48FvTxnaLtjbvd/YydRr5RTjjGg+JYJnX4mw6ef+bV5tiMNbVFZLmeSVINvIy5QCDGZpBn9Ku4vgiWcov3crsuYolrtCgO2Y5h9BUPCMOI5tZjlM21tqgeFUhHOb+HTwW4+2HA8dhj/ALgFT3OLanK9mJ7pNwSR18uX1rA4n2fW2Wz30yBVZWRM+fOSIyhgQRGvrTYnglu3btO18ZbwJX/TsTCxMgPp4hVf4vDOiHa/4u6T9FQcNomIqG/gek9Fv14op8T2wfy3BH7+c0q8wx2DCXGSQ2UxmAgNIBkfWlTBwGm4SH/L9pzeFMIBDz6I77MKAmMmSOwEgGD4m2MGPpVSzxdbVu4lm3lN0ZWd7hdoE6ABQBuag4ZxB7aX8tpnW4gtswzQkSZJCkc9pFUeyeA2Vsp0DZWymdoMRXaGGDqj3PFiQRfWANp6jddFtEOe4v0Mb9ANvytBjriDh+Fzozy7xlcJG/PK06UKxt62z2uyXKMqAgnMQ2bWWgTy1irF7iAazaw9yzdzWmJGRsrEtyyNbJ2qpiryBbQW26BWNwtcIJfVIg5QIAWNPxUuhRczUHV29oJJFp+0o0WFuoOrt7QSTpP2Ww4hg7T4zEOEZ71kLcW2XAR4EyIEyI29KE+y/EGv8SW68ZnVjpsAAAAKH4zjznF+8qjWzIOVp5KAVJgbj+akw3HEtYz3hbLqjT8MkDvMNcrREc46msbMHVbRcwiSWQL6GLt13N59dlnbh3ikWxJLYF9DFx8dewqtm9hst3u3QxttkNx7bLmnTRVBnyoiDb+y7XaByPeWjsyoMw/4gRETWbiBr+oijCcSt+6rh7qXgUuG7KZQe9O6uNoNb69A8uWTzAm+0FbK1PTLJuD8IKYvZ7TCm0GADL2mcqWnth4iNNtulWPbEH367POCPTKP6g0PxDWjaC2kuznzM75TIykBBk9Zq7iuM2sQqe8LcF1AEFy1kJYcg6ORr6HnVMjm1G1ACRDgetyDPyjqqZSHteASLg9bkGe7oQqijnGj/pcD/tXP3t0JxBtyOzLxse0yAz5AKdPSSat4/iIuWcNbAINlGUkx3sxUysGfu/rTqjXOfTcBoTP+rgrvBc5juhP0KHk0qRpq0JiL4tmexhzYMG1bdGCuqsjMxJOpGjA79Iq5jboz4m5mU2XwmRIYb5ECoF8wwc7aT1rLsNaYDWavCSMNpfr8zP8AS3VrGWzirN/Oudbq4cyw/ErBvQWywnzEULstbu4ZFuMIsKL4BO4lhdtx+aLRjoazGWkamVVbgg3R3T4RP5K0/Hma8MSqHO3a4e5AYaj3Z1ZhrrDMAfKu8Vj0dnsOw7K/dZS0yEdLNhbdz0D5gT5E+VZMrTxRhMGEAAE6aegv8pC2+Gxai4A7CRi8QqksIVjYtqh9M0wfMzQjh967ZPa32dWsLltZxmOe4TtzYaMeYrPadKdVHIUMqDcGGgidbaeenSZIK1ZPZPihaci02Ga7aCtAAukNAAO4Mjz0FTWsQXsIcxN84S7kM96Te70fmjbnWQC/zXWUeQ1oQquwgMSb9Y8I+e61/wBoizaVnGd/dkW+h8TK12MrT97ITvsa4Nvs3Fle1dHt2gL2HJzoMzm2+mkNPeUkeHfSsoFpBR/nXepCr/wxe/e2+36OisYu3luOuYNldlzDZsrEZh0MT86eq0U9CFpiErlcinNNFXTG6JRXLCuqYmorhcVPg0BuLmMLMsei6kepiPnUNWMNgmuBiu65RHNi7ZVA+dB5AaZMftR5AFzCO2LlsubkpF3KxEAAMLd4OAp2E5fqKDcOwqNbYucuSCTO6tKwB5hsvqGPlUd3BMrKsAl/DlIIYzlgH10q0eFXssDVfFAeV5j0k5T9KyBrWAw/WPQdwsoa1gs7WPQdwrZ4XamAdeQ7QbC6FzT1Qk/KqtqxbzXp1CE5O9GaHgaxzFRHhhF1bUiWjbXxDMPLXWuWwhBtjQm4qsIP49FFFo2zzN1GjbPM3RRuFWcwUMSCWhsywSpYZDroTC6+tcDC2xauMs6o3jKSpDABYHPnPWqrcGuad0EmREroc+QLMwSTp6044G8pEHOBroAubNAOp/CdaVy71Owl8u9TsKgaVOaVbVpXJrpLcnStlcxuEu+OyqE8wYqjjMNhzbZMOyliOrEdDt6Ur23ULmP4jlYeUztooeG+zYuWDcJ8Ryp+YjeOg86ixHs2bY+K6r05/QUEHEr1q6CWaV7sE6AeQHIVr8LiUxaAjxgc6VVNSkcxMtPyXLwnFH1HFr3X70QT3Cyds59AB/WqIvtZLBTEkQSNe42ZD6gxR88Uu2TCqFIO4QE/rXF/j95h31DD81pSP0q4cTrcLuMqVNxI8/0gYxbu6EDVDKrbWI72cwADrOs6+lWsZxUt3OzCqBlKuusglgY0ykZj8jUGGxARrhiM1t1UETq0QPSiFzH2C47qkGczFSGGiAEEgyR8TSg8AOHJMad93T3xmHJKHnHsbguaZljWNO6IE/KKb3k/Db8AUKY3FsyPXWpMRilLWWEQqIG7sao0tI56UQbG2ZMhW7zkd0wA17MIH/gTUc7LEMUccsQ1VsJxgrGcZgGDAADftO0Mz1mPLrUVri7gzpso2/BmI/8As1buYjDwSqpmjQEMBEuDB/FBQ9YoOooMYx8ktjzUYxrpJbHmkfSnpiKVak1C2uHzojgMJc8QBjpUF7Bc15cjRrgPtDlIDDXb1p9R5LeUSvBU8EaNXLiLHbofinbBC6vWh9i/cw1yV0jcedajEX7fiUROvSoLtlL69fOud7XLZw5Sttfh5j2jNQrFvEDFpKeMdagt8cxVlcsnKNIIDAfUUCXPhnlJ6iiNviVx+/beD5cvodKDaWQ2gt2nZWoYyRkqi48vupcb7QNcUi4iRGp7OD8iNqAAUZf2kvgFXYEbRkT+KC89K0sbC9NgvdMNjvyC6WuqYCkKsti6ApAUhT1EEqalSoJaY1Hew+bbQjn/ADUxFNNXBI0Sa+Hp4imadQSEY4ZihetNbckOBv8AtQ4XntP5EbiqxAJ5z0MU62jqc0jyO9VyNv8ARYaTa+HcKbm5mm0/cj6oy1xbyfmFCINtsy7cxXCXCDIq1cxAYdaW1pZYaLHxLhsD2tNSdl2ozJv5VCnD7h2Rvoab2dS42JC2o11IJgV6/hQ4K6oFA72gmRyBH70mtWNF+RZ8HxV7KMETC8evYdkMMCD5Go4r1njnCcLiNXXvbZkMN/es7c/6erIy4gZTyZYYfrFFuJaRey61HitJ7ZqS099FiquYHhNy8YtoT15D1Nam9hsLhPDbF5gJJLbf0oJxP22uXO5bUInMD9tKu1z6nuD1S63FA0CBroT+P6Vu37IoB8TEKrcwBmA+dPQG5xJZ1knpTUMlXqlHFX/7voo5qN67NJhpT13GqOaaa6pUUxRmnBroilFFR1xCiwRuKS40J86KWvbK8QLYMieX80Pe3O8npOlPhjDaW/odaJDX3IXj6mGqYV7aQdyzrEz5CDCPL7WFTLctABJ+dQ8T9r2uLvy5aUJv4OTzHTSKiXAHcmao2jS1Var64cQ1g8+/wuXxjFCJnNvTYfCE1dVFGwpFqYXge6tFHhdSqQ+sVycEopUxWlSszuq6o4fRFoSNIjSuqQ2qLoBR5abLXYpEUUyVZ4VhUdz2rZUA7xnLGY5V19TPyorh+AoYDTmUBbihtmMwR0MEeq9aGHh65lEnW3n5aHyGm1P9lJlJ10ZlHh+7Ou2+lCVkqHMZDyO+/l0uRTgtrsS5zZsobLm1UlASsdNzOsGkeC2s7jvKLdwJMtqHZ0Q94cnVZO0Gg6YRY/8AXy+9M13jcGE2k8tY69OlSUt1HPyOeTP68Va92B7WAxNu7bt6a6N2guTpyNverlzgylrwGb4TEKJMvHa93VRr8MaiedBzZA2nwT/b0rtrOo1O8b+UEVJU9gAZaY7Hj5+qJPwZRuSDkuPE5vAttlg5Rp8TX5VVu8LAs9oG1CI5B59o2URG0fOelVCmp1POuxb5SYjzoJga4RzKuRSrqKVRMlf/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77" name="AutoShape 17" descr="data:image/jpeg;base64,/9j/4AAQSkZJRgABAQAAAQABAAD/2wCEAAkGBhQSEBQUEhQWFRUUFRwUGBcUFBQVGBgcFBUYFxUXGBgXHCYgHRwjGhUUHy8gLycpLiwsFR4xNTAqNSYrLCkBCQoKDgwOGQ8PGjUkHyU1LCoqLDA1KSw1LykpLCkyMCosKSksLTUqNS0yLC8tLCkwLCwpNC0qNSwsLDQpLCktLP/AABEIAIwAZAMBIgACEQEDEQH/xAAbAAABBQEBAAAAAAAAAAAAAAAFAAEDBAYCB//EADsQAAIBAgQDBQUHAwMFAAAAAAECEQADBBIhMQVBYRMiMlFxBhQjgZEVQlJiobHRweHwJHPiB0NykrL/xAAaAQACAwEBAAAAAAAAAAAAAAABAwACBAUG/8QAMxEAAQMCBAQDCAICAwAAAAAAAQACEQMhBBIxQQUiUfBhcZETMoGhscHR4RXxYpIUM0L/2gAMAwEAAhEDEQA/ANUfaS3mMYqzBOx1IE8j6ft1p7ntHa+7irI7o3Ohb7xjy6TWO4Pwm1eS6zPcU2UznKEII12nY6U+G4Ml63cey7zaGZkuIoJU81ZDHI8q8W7hmFDiC42gGw3iP/K9meHYcSC42ifjpste3H1O2KsDTzn57D/PKu39oUyjLiLBMay251/4/rWPv8Isph7V43L0XSVChLRIK7ySQOVVHw1mbcXLhDyGlEzoQwAkAwQZJ35VG8Kwz9CdSPdGomdvD8It4ZQdo5249Ph4Le2ePr97EWPk3Qx+sV0OPLC/Hw8ycxzaRpECd9/pWMx3ALNvEdg19w0gZjZUpLRAMPPzilg/ZjNijhrjlLg2YIGUiJ/ECJmlfxuDIz5zEZvd266X1Vf4/DZc3tDpOm3XRbW3xwQZv2CY0htJkb/KaT8Z0XLfsE65pbqYj5R9K89s4Ow75Rfdd4L2FCnKDzF2RMeVT/Y9r3ZMQbzBWfswvYAsGEz/ANwCNDVzwnDNIlxv/id58PBWPC6IsXn0P48FvTxnaLtjbvd/YydRr5RTjjGg+JYJnX4mw6ef+bV5tiMNbVFZLmeSVINvIy5QCDGZpBn9Ku4vgiWcov3crsuYolrtCgO2Y5h9BUPCMOI5tZjlM21tqgeFUhHOb+HTwW4+2HA8dhj/ALgFT3OLanK9mJ7pNwSR18uX1rA4n2fW2Wz30yBVZWRM+fOSIyhgQRGvrTYnglu3btO18ZbwJX/TsTCxMgPp4hVf4vDOiHa/4u6T9FQcNomIqG/gek9Fv14op8T2wfy3BH7+c0q8wx2DCXGSQ2UxmAgNIBkfWlTBwGm4SH/L9pzeFMIBDz6I77MKAmMmSOwEgGD4m2MGPpVSzxdbVu4lm3lN0ZWd7hdoE6ABQBuag4ZxB7aX8tpnW4gtswzQkSZJCkc9pFUeyeA2Vsp0DZWymdoMRXaGGDqj3PFiQRfWANp6jddFtEOe4v0Mb9ANvytBjriDh+Fzozy7xlcJG/PK06UKxt62z2uyXKMqAgnMQ2bWWgTy1irF7iAazaw9yzdzWmJGRsrEtyyNbJ2qpiryBbQW26BWNwtcIJfVIg5QIAWNPxUuhRczUHV29oJJFp+0o0WFuoOrt7QSTpP2Ww4hg7T4zEOEZ71kLcW2XAR4EyIEyI29KE+y/EGv8SW68ZnVjpsAAAAKH4zjznF+8qjWzIOVp5KAVJgbj+akw3HEtYz3hbLqjT8MkDvMNcrREc46msbMHVbRcwiSWQL6GLt13N59dlnbh3ikWxJLYF9DFx8dewqtm9hst3u3QxttkNx7bLmnTRVBnyoiDb+y7XaByPeWjsyoMw/4gRETWbiBr+oijCcSt+6rh7qXgUuG7KZQe9O6uNoNb69A8uWTzAm+0FbK1PTLJuD8IKYvZ7TCm0GADL2mcqWnth4iNNtulWPbEH367POCPTKP6g0PxDWjaC2kuznzM75TIykBBk9Zq7iuM2sQqe8LcF1AEFy1kJYcg6ORr6HnVMjm1G1ACRDgetyDPyjqqZSHteASLg9bkGe7oQqijnGj/pcD/tXP3t0JxBtyOzLxse0yAz5AKdPSSat4/iIuWcNbAINlGUkx3sxUysGfu/rTqjXOfTcBoTP+rgrvBc5juhP0KHk0qRpq0JiL4tmexhzYMG1bdGCuqsjMxJOpGjA79Iq5jboz4m5mU2XwmRIYb5ECoF8wwc7aT1rLsNaYDWavCSMNpfr8zP8AS3VrGWzirN/Oudbq4cyw/ErBvQWywnzEULstbu4ZFuMIsKL4BO4lhdtx+aLRjoazGWkamVVbgg3R3T4RP5K0/Hma8MSqHO3a4e5AYaj3Z1ZhrrDMAfKu8Vj0dnsOw7K/dZS0yEdLNhbdz0D5gT5E+VZMrTxRhMGEAAE6aegv8pC2+Gxai4A7CRi8QqksIVjYtqh9M0wfMzQjh967ZPa32dWsLltZxmOe4TtzYaMeYrPadKdVHIUMqDcGGgidbaeenSZIK1ZPZPihaci02Ga7aCtAAukNAAO4Mjz0FTWsQXsIcxN84S7kM96Te70fmjbnWQC/zXWUeQ1oQquwgMSb9Y8I+e61/wBoizaVnGd/dkW+h8TK12MrT97ITvsa4Nvs3Fle1dHt2gL2HJzoMzm2+mkNPeUkeHfSsoFpBR/nXepCr/wxe/e2+36OisYu3luOuYNldlzDZsrEZh0MT86eq0U9CFpiErlcinNNFXTG6JRXLCuqYmorhcVPg0BuLmMLMsei6kepiPnUNWMNgmuBiu65RHNi7ZVA+dB5AaZMftR5AFzCO2LlsubkpF3KxEAAMLd4OAp2E5fqKDcOwqNbYucuSCTO6tKwB5hsvqGPlUd3BMrKsAl/DlIIYzlgH10q0eFXssDVfFAeV5j0k5T9KyBrWAw/WPQdwsoa1gs7WPQdwrZ4XamAdeQ7QbC6FzT1Qk/KqtqxbzXp1CE5O9GaHgaxzFRHhhF1bUiWjbXxDMPLXWuWwhBtjQm4qsIP49FFFo2zzN1GjbPM3RRuFWcwUMSCWhsywSpYZDroTC6+tcDC2xauMs6o3jKSpDABYHPnPWqrcGuad0EmREroc+QLMwSTp6044G8pEHOBroAubNAOp/CdaVy71Owl8u9TsKgaVOaVbVpXJrpLcnStlcxuEu+OyqE8wYqjjMNhzbZMOyliOrEdDt6Ur23ULmP4jlYeUztooeG+zYuWDcJ8Ryp+YjeOg86ixHs2bY+K6r05/QUEHEr1q6CWaV7sE6AeQHIVr8LiUxaAjxgc6VVNSkcxMtPyXLwnFH1HFr3X70QT3Cyds59AB/WqIvtZLBTEkQSNe42ZD6gxR88Uu2TCqFIO4QE/rXF/j95h31DD81pSP0q4cTrcLuMqVNxI8/0gYxbu6EDVDKrbWI72cwADrOs6+lWsZxUt3OzCqBlKuusglgY0ykZj8jUGGxARrhiM1t1UETq0QPSiFzH2C47qkGczFSGGiAEEgyR8TSg8AOHJMad93T3xmHJKHnHsbguaZljWNO6IE/KKb3k/Db8AUKY3FsyPXWpMRilLWWEQqIG7sao0tI56UQbG2ZMhW7zkd0wA17MIH/gTUc7LEMUccsQ1VsJxgrGcZgGDAADftO0Mz1mPLrUVri7gzpso2/BmI/8As1buYjDwSqpmjQEMBEuDB/FBQ9YoOooMYx8ktjzUYxrpJbHmkfSnpiKVak1C2uHzojgMJc8QBjpUF7Bc15cjRrgPtDlIDDXb1p9R5LeUSvBU8EaNXLiLHbofinbBC6vWh9i/cw1yV0jcedajEX7fiUROvSoLtlL69fOud7XLZw5Sttfh5j2jNQrFvEDFpKeMdagt8cxVlcsnKNIIDAfUUCXPhnlJ6iiNviVx+/beD5cvodKDaWQ2gt2nZWoYyRkqi48vupcb7QNcUi4iRGp7OD8iNqAAUZf2kvgFXYEbRkT+KC89K0sbC9NgvdMNjvyC6WuqYCkKsti6ApAUhT1EEqalSoJaY1Hew+bbQjn/ADUxFNNXBI0Sa+Hp4imadQSEY4ZihetNbckOBv8AtQ4XntP5EbiqxAJ5z0MU62jqc0jyO9VyNv8ARYaTa+HcKbm5mm0/cj6oy1xbyfmFCINtsy7cxXCXCDIq1cxAYdaW1pZYaLHxLhsD2tNSdl2ozJv5VCnD7h2Rvoab2dS42JC2o11IJgV6/hQ4K6oFA72gmRyBH70mtWNF+RZ8HxV7KMETC8evYdkMMCD5Go4r1njnCcLiNXXvbZkMN/es7c/6erIy4gZTyZYYfrFFuJaRey61HitJ7ZqS099FiquYHhNy8YtoT15D1Nam9hsLhPDbF5gJJLbf0oJxP22uXO5bUInMD9tKu1z6nuD1S63FA0CBroT+P6Vu37IoB8TEKrcwBmA+dPQG5xJZ1knpTUMlXqlHFX/7voo5qN67NJhpT13GqOaaa6pUUxRmnBroilFFR1xCiwRuKS40J86KWvbK8QLYMieX80Pe3O8npOlPhjDaW/odaJDX3IXj6mGqYV7aQdyzrEz5CDCPL7WFTLctABJ+dQ8T9r2uLvy5aUJv4OTzHTSKiXAHcmao2jS1Var64cQ1g8+/wuXxjFCJnNvTYfCE1dVFGwpFqYXge6tFHhdSqQ+sVycEopUxWlSszuq6o4fRFoSNIjSuqQ2qLoBR5abLXYpEUUyVZ4VhUdz2rZUA7xnLGY5V19TPyorh+AoYDTmUBbihtmMwR0MEeq9aGHh65lEnW3n5aHyGm1P9lJlJ10ZlHh+7Ou2+lCVkqHMZDyO+/l0uRTgtrsS5zZsobLm1UlASsdNzOsGkeC2s7jvKLdwJMtqHZ0Q94cnVZO0Gg6YRY/8AXy+9M13jcGE2k8tY69OlSUt1HPyOeTP68Va92B7WAxNu7bt6a6N2guTpyNverlzgylrwGb4TEKJMvHa93VRr8MaiedBzZA2nwT/b0rtrOo1O8b+UEVJU9gAZaY7Hj5+qJPwZRuSDkuPE5vAttlg5Rp8TX5VVu8LAs9oG1CI5B59o2URG0fOelVCmp1POuxb5SYjzoJga4RzKuRSrqKVRMlf/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rot="746089">
            <a:off x="8459591" y="1170309"/>
            <a:ext cx="2592288" cy="400110"/>
          </a:xfrm>
          <a:prstGeom prst="rect">
            <a:avLst/>
          </a:prstGeom>
          <a:noFill/>
        </p:spPr>
        <p:txBody>
          <a:bodyPr wrap="square" rtlCol="0">
            <a:spAutoFit/>
          </a:bodyPr>
          <a:lstStyle/>
          <a:p>
            <a:r>
              <a:rPr lang="en-US" sz="2000" dirty="0">
                <a:latin typeface="Freestyle Script" pitchFamily="66" charset="0"/>
              </a:rPr>
              <a:t>Click to look inside</a:t>
            </a:r>
          </a:p>
        </p:txBody>
      </p:sp>
      <p:sp>
        <p:nvSpPr>
          <p:cNvPr id="17" name="Curved Down Arrow 16"/>
          <p:cNvSpPr/>
          <p:nvPr/>
        </p:nvSpPr>
        <p:spPr>
          <a:xfrm rot="4196935">
            <a:off x="9525462" y="1141561"/>
            <a:ext cx="1115616" cy="864096"/>
          </a:xfrm>
          <a:prstGeom prst="curvedDownArrow">
            <a:avLst>
              <a:gd name="adj1" fmla="val 172"/>
              <a:gd name="adj2" fmla="val 31348"/>
              <a:gd name="adj3" fmla="val 16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2"/>
          <p:cNvSpPr>
            <a:spLocks noChangeArrowheads="1"/>
          </p:cNvSpPr>
          <p:nvPr/>
        </p:nvSpPr>
        <p:spPr bwMode="auto">
          <a:xfrm>
            <a:off x="1600200" y="1221888"/>
            <a:ext cx="7010400" cy="1191816"/>
          </a:xfrm>
          <a:prstGeom prst="roundRect">
            <a:avLst/>
          </a:prstGeom>
          <a:noFill/>
          <a:ln w="9525">
            <a:solidFill>
              <a:schemeClr val="bg1">
                <a:lumMod val="75000"/>
              </a:schemeClr>
            </a:solidFill>
            <a:miter lim="800000"/>
            <a:headEnd/>
            <a:tailEnd/>
          </a:ln>
          <a:effectLst/>
        </p:spPr>
        <p:txBody>
          <a:bodyPr wrap="square" anchor="ctr">
            <a:spAutoFit/>
          </a:bodyPr>
          <a:lstStyle/>
          <a:p>
            <a:pPr>
              <a:defRPr/>
            </a:pPr>
            <a:r>
              <a:rPr lang="en-US" sz="1600" b="1" u="sng" dirty="0">
                <a:solidFill>
                  <a:schemeClr val="accent5">
                    <a:lumMod val="50000"/>
                  </a:schemeClr>
                </a:solidFill>
                <a:latin typeface="+mj-lt"/>
              </a:rPr>
              <a:t>The Perfect Presentations  Book</a:t>
            </a:r>
          </a:p>
          <a:p>
            <a:pPr>
              <a:defRPr/>
            </a:pPr>
            <a:r>
              <a:rPr lang="en-US" sz="1600" dirty="0">
                <a:solidFill>
                  <a:schemeClr val="accent5">
                    <a:lumMod val="50000"/>
                  </a:schemeClr>
                </a:solidFill>
                <a:latin typeface="+mj-lt"/>
              </a:rPr>
              <a:t>Each participant receives a copy of the “Perfect Presentations” book by Andrew Leigh &amp; Michael Maynard. This will help them with tools to make their sessions more powerful and consolidate the learning from our session.</a:t>
            </a:r>
          </a:p>
        </p:txBody>
      </p:sp>
      <p:pic>
        <p:nvPicPr>
          <p:cNvPr id="15" name="Picture 9" descr="http://images.randomhouseimages.co.uk/9781847945518-large.jpg">
            <a:hlinkClick r:id="rId3"/>
          </p:cNvPr>
          <p:cNvPicPr>
            <a:picLocks noChangeAspect="1" noChangeArrowheads="1"/>
          </p:cNvPicPr>
          <p:nvPr/>
        </p:nvPicPr>
        <p:blipFill>
          <a:blip r:embed="rId4" cstate="print"/>
          <a:srcRect/>
          <a:stretch>
            <a:fillRect/>
          </a:stretch>
        </p:blipFill>
        <p:spPr bwMode="auto">
          <a:xfrm rot="770378">
            <a:off x="8421395" y="1342703"/>
            <a:ext cx="1313152" cy="2007033"/>
          </a:xfrm>
          <a:prstGeom prst="rect">
            <a:avLst/>
          </a:prstGeom>
          <a:noFill/>
          <a:ln w="9525">
            <a:noFill/>
            <a:miter lim="800000"/>
            <a:headEnd/>
            <a:tailEnd/>
          </a:ln>
        </p:spPr>
      </p:pic>
      <p:sp>
        <p:nvSpPr>
          <p:cNvPr id="21" name="Rectangle 2"/>
          <p:cNvSpPr>
            <a:spLocks noChangeArrowheads="1"/>
          </p:cNvSpPr>
          <p:nvPr/>
        </p:nvSpPr>
        <p:spPr bwMode="auto">
          <a:xfrm>
            <a:off x="3024389" y="3813749"/>
            <a:ext cx="8734022" cy="1464231"/>
          </a:xfrm>
          <a:prstGeom prst="roundRect">
            <a:avLst/>
          </a:prstGeom>
          <a:noFill/>
          <a:ln w="9525">
            <a:solidFill>
              <a:schemeClr val="bg1">
                <a:lumMod val="75000"/>
              </a:schemeClr>
            </a:solidFill>
            <a:miter lim="800000"/>
            <a:headEnd/>
            <a:tailEnd/>
          </a:ln>
          <a:effectLst/>
        </p:spPr>
        <p:txBody>
          <a:bodyPr wrap="square" anchor="ctr">
            <a:spAutoFit/>
          </a:bodyPr>
          <a:lstStyle/>
          <a:p>
            <a:pPr>
              <a:defRPr/>
            </a:pPr>
            <a:r>
              <a:rPr lang="en-US" sz="1600" b="1" u="sng" dirty="0">
                <a:solidFill>
                  <a:schemeClr val="accent5">
                    <a:lumMod val="50000"/>
                  </a:schemeClr>
                </a:solidFill>
                <a:latin typeface="+mj-lt"/>
              </a:rPr>
              <a:t>Do-It-Now Cards</a:t>
            </a:r>
          </a:p>
          <a:p>
            <a:pPr>
              <a:defRPr/>
            </a:pPr>
            <a:r>
              <a:rPr lang="en-US" sz="1600" dirty="0">
                <a:solidFill>
                  <a:schemeClr val="accent5">
                    <a:lumMod val="50000"/>
                  </a:schemeClr>
                </a:solidFill>
                <a:latin typeface="+mj-lt"/>
              </a:rPr>
              <a:t>At the end of the journey, each participant receives a Do-It-Now cards  set which offers inspiring and practical ideas participants can use to make an impact in their sessions.</a:t>
            </a:r>
          </a:p>
          <a:p>
            <a:pPr>
              <a:defRPr/>
            </a:pPr>
            <a:endParaRPr lang="en-US" sz="1600" dirty="0">
              <a:solidFill>
                <a:schemeClr val="accent5">
                  <a:lumMod val="50000"/>
                </a:schemeClr>
              </a:solidFill>
              <a:latin typeface="+mj-lt"/>
            </a:endParaRPr>
          </a:p>
          <a:p>
            <a:pPr>
              <a:defRPr/>
            </a:pPr>
            <a:r>
              <a:rPr lang="en-US" sz="1600" b="1" dirty="0">
                <a:solidFill>
                  <a:schemeClr val="accent6">
                    <a:lumMod val="50000"/>
                  </a:schemeClr>
                </a:solidFill>
                <a:latin typeface="+mj-lt"/>
                <a:ea typeface="Times New Roman" pitchFamily="18" charset="0"/>
                <a:cs typeface="Arial" pitchFamily="34" charset="0"/>
              </a:rPr>
              <a:t>This is a handy tool to ensure the learning are practiced post the journey.</a:t>
            </a:r>
            <a:endParaRPr lang="en-US" sz="1600" dirty="0">
              <a:solidFill>
                <a:schemeClr val="accent5">
                  <a:lumMod val="50000"/>
                </a:schemeClr>
              </a:solidFill>
              <a:latin typeface="+mj-lt"/>
            </a:endParaRPr>
          </a:p>
        </p:txBody>
      </p:sp>
      <p:pic>
        <p:nvPicPr>
          <p:cNvPr id="13" name="Picture 12" descr="dddd"/>
          <p:cNvPicPr/>
          <p:nvPr/>
        </p:nvPicPr>
        <p:blipFill rotWithShape="1">
          <a:blip r:embed="rId5" cstate="print">
            <a:clrChange>
              <a:clrFrom>
                <a:srgbClr val="FDFDFD"/>
              </a:clrFrom>
              <a:clrTo>
                <a:srgbClr val="FDFDFD">
                  <a:alpha val="0"/>
                </a:srgbClr>
              </a:clrTo>
            </a:clrChange>
            <a:extLst>
              <a:ext uri="{28A0092B-C50C-407E-A947-70E740481C1C}">
                <a14:useLocalDpi xmlns:a14="http://schemas.microsoft.com/office/drawing/2010/main" val="0"/>
              </a:ext>
            </a:extLst>
          </a:blip>
          <a:srcRect l="25704" t="61716" r="44762" b="8846"/>
          <a:stretch/>
        </p:blipFill>
        <p:spPr bwMode="auto">
          <a:xfrm>
            <a:off x="10695441" y="91649"/>
            <a:ext cx="1320547" cy="1215555"/>
          </a:xfrm>
          <a:prstGeom prst="ellipse">
            <a:avLst/>
          </a:prstGeom>
          <a:noFill/>
          <a:ln>
            <a:noFill/>
          </a:ln>
          <a:extLst>
            <a:ext uri="{53640926-AAD7-44D8-BBD7-CCE9431645EC}">
              <a14:shadowObscured xmlns:a14="http://schemas.microsoft.com/office/drawing/2010/main"/>
            </a:ext>
          </a:extLst>
        </p:spPr>
      </p:pic>
      <p:sp>
        <p:nvSpPr>
          <p:cNvPr id="14" name="Rounded Rectangle 13"/>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Tree>
    <p:extLst>
      <p:ext uri="{BB962C8B-B14F-4D97-AF65-F5344CB8AC3E}">
        <p14:creationId xmlns:p14="http://schemas.microsoft.com/office/powerpoint/2010/main" val="417116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373486" y="244698"/>
            <a:ext cx="10174310" cy="461665"/>
          </a:xfrm>
          <a:prstGeom prst="rect">
            <a:avLst/>
          </a:prstGeom>
        </p:spPr>
        <p:txBody>
          <a:bodyPr vert="horz" lIns="91440" tIns="45720" rIns="91440" bIns="45720" rtlCol="0" anchor="ctr">
            <a:normAutofit fontScale="92500" lnSpcReduction="10000"/>
          </a:bodyPr>
          <a:lstStyle/>
          <a:p>
            <a:pPr>
              <a:lnSpc>
                <a:spcPct val="90000"/>
              </a:lnSpc>
              <a:spcBef>
                <a:spcPct val="0"/>
              </a:spcBef>
            </a:pPr>
            <a:r>
              <a:rPr lang="en-US" sz="3100" b="1" dirty="0">
                <a:solidFill>
                  <a:srgbClr val="002060"/>
                </a:solidFill>
                <a:ea typeface="+mj-ea"/>
                <a:cs typeface="+mj-cs"/>
              </a:rPr>
              <a:t>Discovery meeting</a:t>
            </a:r>
          </a:p>
        </p:txBody>
      </p:sp>
      <p:pic>
        <p:nvPicPr>
          <p:cNvPr id="7" name="Picture 2" descr="::docs n images:process-diagram.jpg"/>
          <p:cNvPicPr>
            <a:picLocks noChangeAspect="1" noChangeArrowheads="1"/>
          </p:cNvPicPr>
          <p:nvPr/>
        </p:nvPicPr>
        <p:blipFill rotWithShape="1">
          <a:blip r:embed="rId2" cstate="print">
            <a:clrChange>
              <a:clrFrom>
                <a:srgbClr val="FFFFFF"/>
              </a:clrFrom>
              <a:clrTo>
                <a:srgbClr val="FFFFFF">
                  <a:alpha val="0"/>
                </a:srgbClr>
              </a:clrTo>
            </a:clrChange>
          </a:blip>
          <a:srcRect l="1994" t="34875" r="64912" b="35029"/>
          <a:stretch/>
        </p:blipFill>
        <p:spPr bwMode="auto">
          <a:xfrm>
            <a:off x="10263644" y="192335"/>
            <a:ext cx="1565294" cy="1397150"/>
          </a:xfrm>
          <a:prstGeom prst="ellipse">
            <a:avLst/>
          </a:prstGeom>
          <a:noFill/>
          <a:ln w="9525">
            <a:noFill/>
            <a:miter lim="800000"/>
            <a:headEnd/>
            <a:tailEnd/>
          </a:ln>
        </p:spPr>
      </p:pic>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089" y="892250"/>
            <a:ext cx="4240330" cy="3829548"/>
          </a:xfrm>
          <a:prstGeom prst="rect">
            <a:avLst/>
          </a:prstGeom>
        </p:spPr>
      </p:pic>
      <p:sp>
        <p:nvSpPr>
          <p:cNvPr id="10" name="Rectangle 9"/>
          <p:cNvSpPr>
            <a:spLocks noChangeArrowheads="1"/>
          </p:cNvSpPr>
          <p:nvPr/>
        </p:nvSpPr>
        <p:spPr bwMode="auto">
          <a:xfrm>
            <a:off x="1775139" y="5308242"/>
            <a:ext cx="8686800" cy="708025"/>
          </a:xfrm>
          <a:prstGeom prst="rect">
            <a:avLst/>
          </a:prstGeom>
          <a:solidFill>
            <a:schemeClr val="bg1"/>
          </a:solidFill>
          <a:ln w="9525">
            <a:solidFill>
              <a:schemeClr val="tx1"/>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US" sz="2000" dirty="0">
                <a:latin typeface="+mn-lt"/>
                <a:ea typeface="+mn-ea"/>
              </a:rPr>
              <a:t>A one to one meeting with </a:t>
            </a:r>
            <a:r>
              <a:rPr lang="en-US" sz="2000" dirty="0"/>
              <a:t>leader and L&amp;D partner</a:t>
            </a:r>
            <a:r>
              <a:rPr lang="en-US" sz="2000" dirty="0">
                <a:latin typeface="+mn-lt"/>
                <a:ea typeface="+mn-ea"/>
              </a:rPr>
              <a:t> to review the journey </a:t>
            </a:r>
            <a:r>
              <a:rPr lang="en-US" sz="2000" dirty="0"/>
              <a:t>and </a:t>
            </a:r>
            <a:r>
              <a:rPr lang="en-US" sz="2000" dirty="0">
                <a:latin typeface="+mn-lt"/>
                <a:ea typeface="+mn-ea"/>
              </a:rPr>
              <a:t>devise the next intervention for the same audience</a:t>
            </a:r>
            <a:r>
              <a:rPr lang="en-US" sz="2000" b="1" dirty="0">
                <a:latin typeface="+mn-lt"/>
                <a:ea typeface="+mn-ea"/>
              </a:rPr>
              <a:t>.</a:t>
            </a:r>
            <a:endParaRPr lang="en-US" sz="2000" dirty="0">
              <a:latin typeface="+mn-lt"/>
              <a:ea typeface="+mn-ea"/>
            </a:endParaRPr>
          </a:p>
        </p:txBody>
      </p:sp>
    </p:spTree>
    <p:extLst>
      <p:ext uri="{BB962C8B-B14F-4D97-AF65-F5344CB8AC3E}">
        <p14:creationId xmlns:p14="http://schemas.microsoft.com/office/powerpoint/2010/main" val="176670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5"/>
          <p:cNvSpPr>
            <a:spLocks noChangeArrowheads="1"/>
          </p:cNvSpPr>
          <p:nvPr/>
        </p:nvSpPr>
        <p:spPr bwMode="auto">
          <a:xfrm>
            <a:off x="1201003" y="4821534"/>
            <a:ext cx="9771797" cy="1569660"/>
          </a:xfrm>
          <a:prstGeom prst="rect">
            <a:avLst/>
          </a:prstGeom>
          <a:noFill/>
          <a:ln w="9525">
            <a:noFill/>
            <a:miter lim="800000"/>
            <a:headEnd/>
            <a:tailEnd/>
          </a:ln>
        </p:spPr>
        <p:txBody>
          <a:bodyPr wrap="square" anchor="ctr">
            <a:spAutoFit/>
          </a:bodyPr>
          <a:lstStyle/>
          <a:p>
            <a:pPr algn="just" eaLnBrk="0" hangingPunct="0">
              <a:defRPr/>
            </a:pPr>
            <a:r>
              <a:rPr lang="en-GB" sz="1600" dirty="0"/>
              <a:t>We love alternative ways of setting up a workshop! Creating an atmosphere where the participants feels absolutely comfortable and yet challenged. In this workshop, the use of theatre, team games and experiential methodologies are essential ingredients, hence we’d require ample place to move around and make noise. </a:t>
            </a:r>
          </a:p>
          <a:p>
            <a:pPr algn="just" eaLnBrk="0" hangingPunct="0">
              <a:defRPr/>
            </a:pPr>
            <a:endParaRPr lang="en-GB" sz="1600" dirty="0"/>
          </a:p>
          <a:p>
            <a:pPr algn="just" eaLnBrk="0" hangingPunct="0">
              <a:defRPr/>
            </a:pPr>
            <a:r>
              <a:rPr lang="en-GB" sz="1600" dirty="0"/>
              <a:t>Please book a space with ample natural light (Yes, we want sunlight streaming in) and no fixed furniture for the leaders to work with one </a:t>
            </a:r>
            <a:r>
              <a:rPr lang="en-GB" sz="1600" dirty="0" err="1"/>
              <a:t>MaynardLeigh</a:t>
            </a:r>
            <a:r>
              <a:rPr lang="en-GB" sz="1600" dirty="0"/>
              <a:t> consultant.</a:t>
            </a:r>
          </a:p>
        </p:txBody>
      </p:sp>
      <p:sp>
        <p:nvSpPr>
          <p:cNvPr id="12" name="Rectangle 2"/>
          <p:cNvSpPr>
            <a:spLocks noChangeArrowheads="1"/>
          </p:cNvSpPr>
          <p:nvPr/>
        </p:nvSpPr>
        <p:spPr bwMode="auto">
          <a:xfrm>
            <a:off x="221312" y="0"/>
            <a:ext cx="9144000" cy="685800"/>
          </a:xfrm>
          <a:prstGeom prst="rect">
            <a:avLst/>
          </a:prstGeom>
          <a:noFill/>
          <a:ln w="9525">
            <a:noFill/>
            <a:miter lim="800000"/>
            <a:headEnd/>
            <a:tailEnd/>
          </a:ln>
          <a:effectLst/>
        </p:spPr>
        <p:txBody>
          <a:bodyPr anchor="ctr"/>
          <a:lstStyle/>
          <a:p>
            <a:pPr>
              <a:defRPr/>
            </a:pPr>
            <a:r>
              <a:rPr lang="en-US" sz="3100" b="1" dirty="0">
                <a:solidFill>
                  <a:schemeClr val="tx2"/>
                </a:solidFill>
              </a:rPr>
              <a:t>Ambience </a:t>
            </a:r>
          </a:p>
        </p:txBody>
      </p:sp>
      <p:sp>
        <p:nvSpPr>
          <p:cNvPr id="13" name="Rounded Rectangle 12"/>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pic>
        <p:nvPicPr>
          <p:cNvPr id="7" name="Picture 63"/>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605672" y="163497"/>
            <a:ext cx="1164464" cy="11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sers\Jigyasa\Desktop\Ballroom_0.jpg"/>
          <p:cNvPicPr/>
          <p:nvPr/>
        </p:nvPicPr>
        <p:blipFill>
          <a:blip r:embed="rId4"/>
          <a:srcRect/>
          <a:stretch>
            <a:fillRect/>
          </a:stretch>
        </p:blipFill>
        <p:spPr bwMode="auto">
          <a:xfrm>
            <a:off x="1406813" y="1369521"/>
            <a:ext cx="3956758" cy="253373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rotWithShape="1">
          <a:blip r:embed="rId5"/>
          <a:srcRect l="26706" t="11928" r="41422" b="22931"/>
          <a:stretch/>
        </p:blipFill>
        <p:spPr>
          <a:xfrm>
            <a:off x="6761409" y="1218215"/>
            <a:ext cx="2627290" cy="3018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19289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1312" y="78579"/>
            <a:ext cx="9144000" cy="685800"/>
          </a:xfrm>
          <a:prstGeom prst="rect">
            <a:avLst/>
          </a:prstGeom>
          <a:noFill/>
          <a:ln w="9525">
            <a:noFill/>
            <a:miter lim="800000"/>
            <a:headEnd/>
            <a:tailEnd/>
          </a:ln>
          <a:effectLst/>
        </p:spPr>
        <p:txBody>
          <a:bodyPr anchor="ctr"/>
          <a:lstStyle/>
          <a:p>
            <a:pPr>
              <a:defRPr/>
            </a:pPr>
            <a:r>
              <a:rPr lang="en-US" sz="3100" b="1" dirty="0">
                <a:solidFill>
                  <a:schemeClr val="tx2"/>
                </a:solidFill>
              </a:rPr>
              <a:t>Things Required at the Venue</a:t>
            </a:r>
          </a:p>
        </p:txBody>
      </p:sp>
      <p:sp>
        <p:nvSpPr>
          <p:cNvPr id="6" name="TextBox 5"/>
          <p:cNvSpPr txBox="1"/>
          <p:nvPr/>
        </p:nvSpPr>
        <p:spPr>
          <a:xfrm>
            <a:off x="1748776" y="1014198"/>
            <a:ext cx="9822206" cy="4401205"/>
          </a:xfrm>
          <a:prstGeom prst="rect">
            <a:avLst/>
          </a:prstGeom>
          <a:noFill/>
        </p:spPr>
        <p:txBody>
          <a:bodyPr wrap="square" rtlCol="0">
            <a:spAutoFit/>
          </a:bodyPr>
          <a:lstStyle/>
          <a:p>
            <a:r>
              <a:rPr lang="en-US" sz="2000" dirty="0"/>
              <a:t>For the workshop, we will need the below mentioned:</a:t>
            </a:r>
          </a:p>
          <a:p>
            <a:pPr marL="285750" indent="-285750">
              <a:buFont typeface="Arial" panose="020B0604020202020204" pitchFamily="34" charset="0"/>
              <a:buChar char="•"/>
            </a:pPr>
            <a:r>
              <a:rPr lang="en-US" sz="2000" dirty="0"/>
              <a:t>LCD </a:t>
            </a:r>
            <a:r>
              <a:rPr lang="en-US" sz="2000" b="1" dirty="0"/>
              <a:t>projector</a:t>
            </a:r>
            <a:r>
              <a:rPr lang="en-US" sz="2000" dirty="0"/>
              <a:t> and projection screen </a:t>
            </a:r>
            <a:r>
              <a:rPr lang="en-US" sz="2000" b="1" dirty="0"/>
              <a:t>8×10 feet</a:t>
            </a:r>
          </a:p>
          <a:p>
            <a:pPr marL="285750" indent="-285750">
              <a:buFont typeface="Arial" panose="020B0604020202020204" pitchFamily="34" charset="0"/>
              <a:buChar char="•"/>
            </a:pPr>
            <a:r>
              <a:rPr lang="en-US" sz="2000" dirty="0"/>
              <a:t>UPS </a:t>
            </a:r>
            <a:r>
              <a:rPr lang="en-US" sz="2000" b="1" dirty="0"/>
              <a:t>Power Back-up</a:t>
            </a:r>
            <a:r>
              <a:rPr lang="en-US" sz="2000" dirty="0"/>
              <a:t> for Laptop, LCD projector &amp; Laptop speakers </a:t>
            </a:r>
          </a:p>
          <a:p>
            <a:pPr marL="285750" indent="-285750">
              <a:buFont typeface="Arial" panose="020B0604020202020204" pitchFamily="34" charset="0"/>
              <a:buChar char="•"/>
            </a:pPr>
            <a:r>
              <a:rPr lang="en-US" sz="2000" b="1" dirty="0"/>
              <a:t>TV with Remote</a:t>
            </a:r>
            <a:r>
              <a:rPr lang="en-US" sz="2000" dirty="0"/>
              <a:t> for Video playback</a:t>
            </a:r>
          </a:p>
          <a:p>
            <a:pPr marL="285750" indent="-285750">
              <a:buFont typeface="Arial" panose="020B0604020202020204" pitchFamily="34" charset="0"/>
              <a:buChar char="•"/>
            </a:pPr>
            <a:r>
              <a:rPr lang="en-US" sz="2000" b="1" dirty="0"/>
              <a:t>External speakers</a:t>
            </a:r>
            <a:r>
              <a:rPr lang="en-US" sz="2000" dirty="0"/>
              <a:t> (for laptop connectivity). The external speakers should be loud </a:t>
            </a:r>
          </a:p>
          <a:p>
            <a:r>
              <a:rPr lang="en-US" sz="2000" dirty="0"/>
              <a:t>      enough to play music for the team. </a:t>
            </a:r>
          </a:p>
          <a:p>
            <a:pPr marL="285750" indent="-285750">
              <a:buFont typeface="Arial" panose="020B0604020202020204" pitchFamily="34" charset="0"/>
              <a:buChar char="•"/>
            </a:pPr>
            <a:r>
              <a:rPr lang="en-US" sz="2000" b="1" dirty="0"/>
              <a:t>White board</a:t>
            </a:r>
            <a:r>
              <a:rPr lang="en-US" sz="2000" dirty="0"/>
              <a:t> &amp; White board markers (2 blue, 2 black, 2 green)</a:t>
            </a:r>
          </a:p>
          <a:p>
            <a:pPr marL="285750" indent="-285750">
              <a:buFont typeface="Arial" panose="020B0604020202020204" pitchFamily="34" charset="0"/>
              <a:buChar char="•"/>
            </a:pPr>
            <a:r>
              <a:rPr lang="en-US" sz="2000" b="1" dirty="0"/>
              <a:t>Flip chart</a:t>
            </a:r>
            <a:r>
              <a:rPr lang="en-US" sz="2000" dirty="0"/>
              <a:t> and Flip chart stand with suitable clips</a:t>
            </a:r>
          </a:p>
          <a:p>
            <a:pPr marL="285750" indent="-285750">
              <a:buFont typeface="Arial" panose="020B0604020202020204" pitchFamily="34" charset="0"/>
              <a:buChar char="•"/>
            </a:pPr>
            <a:r>
              <a:rPr lang="en-US" sz="2000" b="1" dirty="0" err="1"/>
              <a:t>Colour</a:t>
            </a:r>
            <a:r>
              <a:rPr lang="en-US" sz="2000" b="1" dirty="0"/>
              <a:t> pens</a:t>
            </a:r>
            <a:r>
              <a:rPr lang="en-US" sz="2000" dirty="0"/>
              <a:t> (Normal sketch pens - about 30)</a:t>
            </a:r>
          </a:p>
          <a:p>
            <a:pPr marL="285750" indent="-285750">
              <a:buFont typeface="Arial" panose="020B0604020202020204" pitchFamily="34" charset="0"/>
              <a:buChar char="•"/>
            </a:pPr>
            <a:r>
              <a:rPr lang="en-US" sz="2000" b="1" dirty="0"/>
              <a:t>Notepads and pens</a:t>
            </a:r>
            <a:r>
              <a:rPr lang="en-US" sz="2000" dirty="0"/>
              <a:t> (for participants)</a:t>
            </a:r>
          </a:p>
          <a:p>
            <a:pPr marL="285750" indent="-285750">
              <a:buFont typeface="Arial" panose="020B0604020202020204" pitchFamily="34" charset="0"/>
              <a:buChar char="•"/>
            </a:pPr>
            <a:r>
              <a:rPr lang="en-US" sz="2000" b="1" dirty="0"/>
              <a:t>Blu Tac</a:t>
            </a:r>
            <a:r>
              <a:rPr lang="en-US" sz="2000" dirty="0"/>
              <a:t> (This substance is used to stick things, posters or paper on the wall)</a:t>
            </a:r>
          </a:p>
          <a:p>
            <a:pPr marL="285750" indent="-285750">
              <a:buFont typeface="Arial" panose="020B0604020202020204" pitchFamily="34" charset="0"/>
              <a:buChar char="•"/>
            </a:pPr>
            <a:r>
              <a:rPr lang="en-US" sz="2000" dirty="0"/>
              <a:t>20 A4 Size normal and </a:t>
            </a:r>
            <a:r>
              <a:rPr lang="en-US" sz="2000" b="1" dirty="0"/>
              <a:t>drawing sheets</a:t>
            </a:r>
          </a:p>
          <a:p>
            <a:pPr marL="285750" indent="-285750">
              <a:buFont typeface="Arial" panose="020B0604020202020204" pitchFamily="34" charset="0"/>
              <a:buChar char="•"/>
            </a:pPr>
            <a:r>
              <a:rPr lang="en-US" sz="2000" dirty="0"/>
              <a:t>2 tables for the consultant( one will be used for the projector and the other for keeping the handouts)</a:t>
            </a:r>
          </a:p>
        </p:txBody>
      </p:sp>
      <p:pic>
        <p:nvPicPr>
          <p:cNvPr id="8" name="Picture 7" descr="C:\Users\Jigyasa\Desktop\projector.jpg"/>
          <p:cNvPicPr/>
          <p:nvPr/>
        </p:nvPicPr>
        <p:blipFill>
          <a:blip r:embed="rId2" cstate="print">
            <a:clrChange>
              <a:clrFrom>
                <a:srgbClr val="FFFFFF"/>
              </a:clrFrom>
              <a:clrTo>
                <a:srgbClr val="FFFFFF">
                  <a:alpha val="0"/>
                </a:srgbClr>
              </a:clrTo>
            </a:clrChange>
          </a:blip>
          <a:srcRect/>
          <a:stretch>
            <a:fillRect/>
          </a:stretch>
        </p:blipFill>
        <p:spPr bwMode="auto">
          <a:xfrm>
            <a:off x="7616302" y="764379"/>
            <a:ext cx="752475" cy="847725"/>
          </a:xfrm>
          <a:prstGeom prst="rect">
            <a:avLst/>
          </a:prstGeom>
          <a:ln>
            <a:solidFill>
              <a:srgbClr val="7030A0"/>
            </a:solidFill>
          </a:ln>
          <a:effectLst>
            <a:outerShdw blurRad="190500" algn="tl" rotWithShape="0">
              <a:srgbClr val="000000">
                <a:alpha val="70000"/>
              </a:srgbClr>
            </a:outerShdw>
          </a:effectLst>
        </p:spPr>
      </p:pic>
      <p:pic>
        <p:nvPicPr>
          <p:cNvPr id="9" name="Picture 8" descr="C:\Users\Jigyasa\Desktop\apc-ups-rs-1100va-230v-backup-power-br1100ci-1004-08-bruceleestore@6.jpg"/>
          <p:cNvPicPr/>
          <p:nvPr/>
        </p:nvPicPr>
        <p:blipFill>
          <a:blip r:embed="rId3" cstate="print">
            <a:clrChange>
              <a:clrFrom>
                <a:srgbClr val="FFFFFF"/>
              </a:clrFrom>
              <a:clrTo>
                <a:srgbClr val="FFFFFF">
                  <a:alpha val="0"/>
                </a:srgbClr>
              </a:clrTo>
            </a:clrChange>
          </a:blip>
          <a:srcRect/>
          <a:stretch>
            <a:fillRect/>
          </a:stretch>
        </p:blipFill>
        <p:spPr bwMode="auto">
          <a:xfrm>
            <a:off x="959587" y="1291030"/>
            <a:ext cx="781821" cy="6905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C:\Users\Jigyasa\Desktop\images.jpg"/>
          <p:cNvPicPr/>
          <p:nvPr/>
        </p:nvPicPr>
        <p:blipFill>
          <a:blip r:embed="rId4"/>
          <a:srcRect/>
          <a:stretch>
            <a:fillRect/>
          </a:stretch>
        </p:blipFill>
        <p:spPr bwMode="auto">
          <a:xfrm>
            <a:off x="759303" y="2079586"/>
            <a:ext cx="866886" cy="560142"/>
          </a:xfrm>
          <a:prstGeom prst="rect">
            <a:avLst/>
          </a:prstGeom>
          <a:noFill/>
          <a:ln w="9525">
            <a:noFill/>
            <a:miter lim="800000"/>
            <a:headEnd/>
            <a:tailEnd/>
          </a:ln>
        </p:spPr>
      </p:pic>
      <p:pic>
        <p:nvPicPr>
          <p:cNvPr id="15" name="Picture 14" descr="C:\Users\Jigyasa\Desktop\Canyon-CNR-SP20Bx-External-Laptop-Speakers-Look-Stylish-2.jpg"/>
          <p:cNvPicPr/>
          <p:nvPr/>
        </p:nvPicPr>
        <p:blipFill>
          <a:blip r:embed="rId5" cstate="print"/>
          <a:srcRect/>
          <a:stretch>
            <a:fillRect/>
          </a:stretch>
        </p:blipFill>
        <p:spPr bwMode="auto">
          <a:xfrm>
            <a:off x="10650773" y="1751488"/>
            <a:ext cx="1143000" cy="71437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21" name="Picture 20" descr="C:\Users\Jigyasa\Desktop\ge interactive whiteboard.jpg"/>
          <p:cNvPicPr/>
          <p:nvPr/>
        </p:nvPicPr>
        <p:blipFill>
          <a:blip r:embed="rId6" cstate="print"/>
          <a:srcRect/>
          <a:stretch>
            <a:fillRect/>
          </a:stretch>
        </p:blipFill>
        <p:spPr bwMode="auto">
          <a:xfrm>
            <a:off x="8863790" y="2639728"/>
            <a:ext cx="1003495" cy="694096"/>
          </a:xfrm>
          <a:prstGeom prst="rect">
            <a:avLst/>
          </a:prstGeom>
          <a:noFill/>
          <a:ln w="9525">
            <a:noFill/>
            <a:miter lim="800000"/>
            <a:headEnd/>
            <a:tailEnd/>
          </a:ln>
        </p:spPr>
      </p:pic>
      <p:pic>
        <p:nvPicPr>
          <p:cNvPr id="22" name="Picture 21" descr="C:\Users\Jigyasa\Desktop\conference-pro-flip-chart-easel.jpg"/>
          <p:cNvPicPr/>
          <p:nvPr/>
        </p:nvPicPr>
        <p:blipFill>
          <a:blip r:embed="rId7" cstate="print">
            <a:clrChange>
              <a:clrFrom>
                <a:srgbClr val="FFFFFF"/>
              </a:clrFrom>
              <a:clrTo>
                <a:srgbClr val="FFFFFF">
                  <a:alpha val="0"/>
                </a:srgbClr>
              </a:clrTo>
            </a:clrChange>
          </a:blip>
          <a:srcRect/>
          <a:stretch>
            <a:fillRect/>
          </a:stretch>
        </p:blipFill>
        <p:spPr bwMode="auto">
          <a:xfrm>
            <a:off x="7091071" y="3236381"/>
            <a:ext cx="1050462" cy="969364"/>
          </a:xfrm>
          <a:prstGeom prst="rect">
            <a:avLst/>
          </a:prstGeom>
          <a:noFill/>
          <a:ln w="9525">
            <a:noFill/>
            <a:miter lim="800000"/>
            <a:headEnd/>
            <a:tailEnd/>
          </a:ln>
        </p:spPr>
      </p:pic>
      <p:pic>
        <p:nvPicPr>
          <p:cNvPr id="24" name="Picture 23" descr="C:\Users\Jigyasa\Desktop\cx-540X.png"/>
          <p:cNvPicPr/>
          <p:nvPr/>
        </p:nvPicPr>
        <p:blipFill>
          <a:blip r:embed="rId8" cstate="print"/>
          <a:srcRect/>
          <a:stretch>
            <a:fillRect/>
          </a:stretch>
        </p:blipFill>
        <p:spPr bwMode="auto">
          <a:xfrm>
            <a:off x="759303" y="2956273"/>
            <a:ext cx="952500" cy="828675"/>
          </a:xfrm>
          <a:prstGeom prst="rect">
            <a:avLst/>
          </a:prstGeom>
          <a:ln>
            <a:solidFill>
              <a:srgbClr val="FF9966"/>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9" name="Picture 28" descr="C:\Users\Jigyasa\Desktop\BluTack_Reusable_Adhesive-xl.jpg"/>
          <p:cNvPicPr/>
          <p:nvPr/>
        </p:nvPicPr>
        <p:blipFill>
          <a:blip r:embed="rId9" cstate="print">
            <a:clrChange>
              <a:clrFrom>
                <a:srgbClr val="1A1B16"/>
              </a:clrFrom>
              <a:clrTo>
                <a:srgbClr val="1A1B16">
                  <a:alpha val="0"/>
                </a:srgbClr>
              </a:clrTo>
            </a:clrChange>
          </a:blip>
          <a:srcRect/>
          <a:stretch>
            <a:fillRect/>
          </a:stretch>
        </p:blipFill>
        <p:spPr bwMode="auto">
          <a:xfrm>
            <a:off x="9936812" y="3917528"/>
            <a:ext cx="1019175" cy="8496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 name="Picture 29" descr="C:\Users\Jigyasa\Desktop\pens-and-notepads-1350402138.png"/>
          <p:cNvPicPr/>
          <p:nvPr/>
        </p:nvPicPr>
        <p:blipFill>
          <a:blip r:embed="rId10" cstate="print"/>
          <a:srcRect/>
          <a:stretch>
            <a:fillRect/>
          </a:stretch>
        </p:blipFill>
        <p:spPr bwMode="auto">
          <a:xfrm>
            <a:off x="722330" y="3986108"/>
            <a:ext cx="1193165" cy="781050"/>
          </a:xfrm>
          <a:prstGeom prst="rect">
            <a:avLst/>
          </a:prstGeom>
          <a:solidFill>
            <a:srgbClr val="9966FF"/>
          </a:solidFill>
          <a:ln>
            <a:solidFill>
              <a:srgbClr val="9966FF"/>
            </a:solidFill>
          </a:ln>
          <a:effectLst>
            <a:softEdge rad="112500"/>
          </a:effectLst>
        </p:spPr>
      </p:pic>
      <p:sp>
        <p:nvSpPr>
          <p:cNvPr id="33" name="Rounded Rectangle 12"/>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Tree>
    <p:extLst>
      <p:ext uri="{BB962C8B-B14F-4D97-AF65-F5344CB8AC3E}">
        <p14:creationId xmlns:p14="http://schemas.microsoft.com/office/powerpoint/2010/main" val="404478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14230</TotalTime>
  <Words>1364</Words>
  <Application>Microsoft Office PowerPoint</Application>
  <PresentationFormat>Widescreen</PresentationFormat>
  <Paragraphs>145</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ＭＳ Ｐゴシック</vt:lpstr>
      <vt:lpstr>Arial</vt:lpstr>
      <vt:lpstr>Calibri</vt:lpstr>
      <vt:lpstr>Calibri Light</vt:lpstr>
      <vt:lpstr>Freestyle Script</vt:lpstr>
      <vt:lpstr>Times New Roman</vt:lpstr>
      <vt:lpstr>Wingdings</vt:lpstr>
      <vt:lpstr>Office Theme</vt:lpstr>
      <vt:lpstr>PowerPoint Presentation</vt:lpstr>
      <vt:lpstr>PowerPoint Presentation</vt:lpstr>
      <vt:lpstr>EXPRESSO Sessions</vt:lpstr>
      <vt:lpstr>PowerPoint Presentation</vt:lpstr>
      <vt:lpstr>Tentative Design- Half-Day Session [1 MaynardLeigh Consultants for 16 Participants]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Jigyasa</dc:creator>
  <cp:lastModifiedBy>lenovo</cp:lastModifiedBy>
  <cp:revision>329</cp:revision>
  <dcterms:created xsi:type="dcterms:W3CDTF">2016-05-18T05:58:31Z</dcterms:created>
  <dcterms:modified xsi:type="dcterms:W3CDTF">2017-02-21T12:01:49Z</dcterms:modified>
</cp:coreProperties>
</file>